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  <p:sldMasterId id="2147483664" r:id="rId5"/>
    <p:sldMasterId id="2147483679" r:id="rId6"/>
  </p:sldMasterIdLst>
  <p:notesMasterIdLst>
    <p:notesMasterId r:id="rId22"/>
  </p:notesMasterIdLst>
  <p:sldIdLst>
    <p:sldId id="256" r:id="rId7"/>
    <p:sldId id="3626" r:id="rId8"/>
    <p:sldId id="3560" r:id="rId9"/>
    <p:sldId id="3563" r:id="rId10"/>
    <p:sldId id="277" r:id="rId11"/>
    <p:sldId id="3577" r:id="rId12"/>
    <p:sldId id="3569" r:id="rId13"/>
    <p:sldId id="3252" r:id="rId14"/>
    <p:sldId id="3546" r:id="rId15"/>
    <p:sldId id="3624" r:id="rId16"/>
    <p:sldId id="3570" r:id="rId17"/>
    <p:sldId id="3627" r:id="rId18"/>
    <p:sldId id="270" r:id="rId19"/>
    <p:sldId id="3625" r:id="rId20"/>
    <p:sldId id="3469" r:id="rId21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7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8F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DB17BA1-3EFC-4FBD-849B-0756F665DC4D}" v="1" dt="2026-07-08T08:43:46.6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9" autoAdjust="0"/>
    <p:restoredTop sz="94870" autoAdjust="0"/>
  </p:normalViewPr>
  <p:slideViewPr>
    <p:cSldViewPr snapToGrid="0">
      <p:cViewPr varScale="1">
        <p:scale>
          <a:sx n="146" d="100"/>
          <a:sy n="146" d="100"/>
        </p:scale>
        <p:origin x="342" y="114"/>
      </p:cViewPr>
      <p:guideLst>
        <p:guide orient="horz" pos="1620"/>
        <p:guide pos="28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uro Peralta Muñoz" userId="05df4a06-7394-4763-b988-3d690d16c0be" providerId="ADAL" clId="{E0CCAD92-DD3B-4E22-8522-EF110D4A010B}"/>
    <pc:docChg chg="undo custSel modSld">
      <pc:chgData name="Mauro Peralta Muñoz" userId="05df4a06-7394-4763-b988-3d690d16c0be" providerId="ADAL" clId="{E0CCAD92-DD3B-4E22-8522-EF110D4A010B}" dt="2026-07-08T08:42:46.507" v="1" actId="1076"/>
      <pc:docMkLst>
        <pc:docMk/>
      </pc:docMkLst>
      <pc:sldChg chg="modSp mod">
        <pc:chgData name="Mauro Peralta Muñoz" userId="05df4a06-7394-4763-b988-3d690d16c0be" providerId="ADAL" clId="{E0CCAD92-DD3B-4E22-8522-EF110D4A010B}" dt="2026-07-08T08:42:46.507" v="1" actId="1076"/>
        <pc:sldMkLst>
          <pc:docMk/>
          <pc:sldMk cId="2026796395" sldId="256"/>
        </pc:sldMkLst>
        <pc:picChg chg="mod">
          <ac:chgData name="Mauro Peralta Muñoz" userId="05df4a06-7394-4763-b988-3d690d16c0be" providerId="ADAL" clId="{E0CCAD92-DD3B-4E22-8522-EF110D4A010B}" dt="2026-07-08T08:42:46.507" v="1" actId="1076"/>
          <ac:picMkLst>
            <pc:docMk/>
            <pc:sldMk cId="2026796395" sldId="256"/>
            <ac:picMk id="4" creationId="{00F2439D-D5F6-128B-B142-E746B4083F84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10EB55-A4AD-486E-B559-3AA0840035E8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D1CDF4E-805D-4092-AC9B-C91450E4653A}">
      <dgm:prSet phldrT="[Texto]" custT="1"/>
      <dgm:spPr/>
      <dgm:t>
        <a:bodyPr/>
        <a:lstStyle/>
        <a:p>
          <a:r>
            <a:rPr lang="es-ES" sz="1600" dirty="0"/>
            <a:t>Ayuda parcialmente reembolsable</a:t>
          </a:r>
          <a:endParaRPr lang="en-GB" sz="1600" dirty="0"/>
        </a:p>
      </dgm:t>
    </dgm:pt>
    <dgm:pt modelId="{50531FE1-E777-4A0F-9BC8-195653D15ECF}" type="parTrans" cxnId="{621EBFF8-95DC-4D52-93E2-928EE4302688}">
      <dgm:prSet/>
      <dgm:spPr/>
      <dgm:t>
        <a:bodyPr/>
        <a:lstStyle/>
        <a:p>
          <a:endParaRPr lang="en-GB"/>
        </a:p>
      </dgm:t>
    </dgm:pt>
    <dgm:pt modelId="{5B159353-05D8-4D24-96AF-569A0224C526}" type="sibTrans" cxnId="{621EBFF8-95DC-4D52-93E2-928EE4302688}">
      <dgm:prSet/>
      <dgm:spPr/>
      <dgm:t>
        <a:bodyPr/>
        <a:lstStyle/>
        <a:p>
          <a:endParaRPr lang="en-GB"/>
        </a:p>
      </dgm:t>
    </dgm:pt>
    <dgm:pt modelId="{D6361968-A6BF-4D06-8A61-1A6265602D3A}">
      <dgm:prSet phldrT="[Texto]" custT="1"/>
      <dgm:spPr/>
      <dgm:t>
        <a:bodyPr/>
        <a:lstStyle/>
        <a:p>
          <a:r>
            <a:rPr lang="es-ES" sz="1600" dirty="0"/>
            <a:t>Características del Proyecto</a:t>
          </a:r>
          <a:endParaRPr lang="en-GB" sz="1600" dirty="0"/>
        </a:p>
      </dgm:t>
    </dgm:pt>
    <dgm:pt modelId="{0E798F8F-799F-4964-8B23-3530F42DAAC2}" type="parTrans" cxnId="{DDD175D8-7112-40A1-A4FE-AA46B18544EE}">
      <dgm:prSet/>
      <dgm:spPr/>
      <dgm:t>
        <a:bodyPr/>
        <a:lstStyle/>
        <a:p>
          <a:endParaRPr lang="en-GB"/>
        </a:p>
      </dgm:t>
    </dgm:pt>
    <dgm:pt modelId="{71DA9275-5EA2-401D-B930-A1FDD7C9A39A}" type="sibTrans" cxnId="{DDD175D8-7112-40A1-A4FE-AA46B18544EE}">
      <dgm:prSet/>
      <dgm:spPr/>
      <dgm:t>
        <a:bodyPr/>
        <a:lstStyle/>
        <a:p>
          <a:endParaRPr lang="en-GB"/>
        </a:p>
      </dgm:t>
    </dgm:pt>
    <dgm:pt modelId="{CA72AD88-4074-434C-9065-C3EDAFA558C8}">
      <dgm:prSet phldrT="[Texto]" custT="1"/>
      <dgm:spPr/>
      <dgm:t>
        <a:bodyPr/>
        <a:lstStyle/>
        <a:p>
          <a:r>
            <a:rPr lang="es-ES" sz="1600" dirty="0"/>
            <a:t>Garantías Financieras</a:t>
          </a:r>
          <a:endParaRPr lang="en-GB" sz="1600" dirty="0"/>
        </a:p>
      </dgm:t>
    </dgm:pt>
    <dgm:pt modelId="{CC11DB04-EC2F-4A42-8F93-7332679BE44F}" type="parTrans" cxnId="{5B0A9C4F-C7EF-4A23-9200-15D387C5E353}">
      <dgm:prSet/>
      <dgm:spPr/>
      <dgm:t>
        <a:bodyPr/>
        <a:lstStyle/>
        <a:p>
          <a:endParaRPr lang="en-GB"/>
        </a:p>
      </dgm:t>
    </dgm:pt>
    <dgm:pt modelId="{EFEB50B5-43E0-42EC-ADEB-C7AE789A93BA}" type="sibTrans" cxnId="{5B0A9C4F-C7EF-4A23-9200-15D387C5E353}">
      <dgm:prSet/>
      <dgm:spPr/>
      <dgm:t>
        <a:bodyPr/>
        <a:lstStyle/>
        <a:p>
          <a:endParaRPr lang="en-GB"/>
        </a:p>
      </dgm:t>
    </dgm:pt>
    <dgm:pt modelId="{FDF84CB0-9E7A-4A47-9687-6BBC3D2DE3E4}">
      <dgm:prSet phldrT="[Texto]" custT="1"/>
      <dgm:spPr/>
      <dgm:t>
        <a:bodyPr/>
        <a:lstStyle/>
        <a:p>
          <a:r>
            <a:rPr lang="es-ES" sz="1400" dirty="0"/>
            <a:t>Cobertura 85% Interés Euribor</a:t>
          </a:r>
          <a:endParaRPr lang="en-GB" sz="1400" dirty="0"/>
        </a:p>
      </dgm:t>
    </dgm:pt>
    <dgm:pt modelId="{6604B979-F3DB-49F6-8E20-D83690F6E0E4}" type="parTrans" cxnId="{D066F527-6D59-4253-BFC0-E843B9E0930E}">
      <dgm:prSet/>
      <dgm:spPr/>
      <dgm:t>
        <a:bodyPr/>
        <a:lstStyle/>
        <a:p>
          <a:endParaRPr lang="en-GB"/>
        </a:p>
      </dgm:t>
    </dgm:pt>
    <dgm:pt modelId="{00B445A4-2245-456F-BB9D-720125C53161}" type="sibTrans" cxnId="{D066F527-6D59-4253-BFC0-E843B9E0930E}">
      <dgm:prSet/>
      <dgm:spPr/>
      <dgm:t>
        <a:bodyPr/>
        <a:lstStyle/>
        <a:p>
          <a:endParaRPr lang="en-GB"/>
        </a:p>
      </dgm:t>
    </dgm:pt>
    <dgm:pt modelId="{B53FC358-ED10-47E4-88E0-3613465D0CA9}">
      <dgm:prSet phldrT="[Texto]" custT="1"/>
      <dgm:spPr/>
      <dgm:t>
        <a:bodyPr/>
        <a:lstStyle/>
        <a:p>
          <a:r>
            <a:rPr lang="es-ES" sz="1400" dirty="0"/>
            <a:t>Devolución 10-15 años (2-3 años carencia)</a:t>
          </a:r>
          <a:endParaRPr lang="en-GB" sz="1400" dirty="0"/>
        </a:p>
      </dgm:t>
    </dgm:pt>
    <dgm:pt modelId="{4D02BE5E-C668-4976-B6D1-0F8B4BD07349}" type="parTrans" cxnId="{BAE54B31-67AE-404C-A844-F73CEB296F11}">
      <dgm:prSet/>
      <dgm:spPr/>
      <dgm:t>
        <a:bodyPr/>
        <a:lstStyle/>
        <a:p>
          <a:endParaRPr lang="en-GB"/>
        </a:p>
      </dgm:t>
    </dgm:pt>
    <dgm:pt modelId="{CEC8E1DA-0979-41EF-8615-08F45DD44EE1}" type="sibTrans" cxnId="{BAE54B31-67AE-404C-A844-F73CEB296F11}">
      <dgm:prSet/>
      <dgm:spPr/>
      <dgm:t>
        <a:bodyPr/>
        <a:lstStyle/>
        <a:p>
          <a:endParaRPr lang="en-GB"/>
        </a:p>
      </dgm:t>
    </dgm:pt>
    <dgm:pt modelId="{FC755FE1-C3C4-41AC-AE31-58B163AC4486}">
      <dgm:prSet phldrT="[Texto]" custT="1"/>
      <dgm:spPr/>
      <dgm:t>
        <a:bodyPr/>
        <a:lstStyle/>
        <a:p>
          <a:r>
            <a:rPr lang="es-ES" sz="1400" dirty="0"/>
            <a:t>TNR: 30% Pyme – 25% Gran Empresa</a:t>
          </a:r>
          <a:endParaRPr lang="en-GB" sz="1400" dirty="0"/>
        </a:p>
      </dgm:t>
    </dgm:pt>
    <dgm:pt modelId="{08D0CB10-5EC4-4E96-ADA7-93C8085F67F7}" type="parTrans" cxnId="{ACB87DC5-7084-4105-99FC-A02CD8D9DE38}">
      <dgm:prSet/>
      <dgm:spPr/>
      <dgm:t>
        <a:bodyPr/>
        <a:lstStyle/>
        <a:p>
          <a:endParaRPr lang="en-GB"/>
        </a:p>
      </dgm:t>
    </dgm:pt>
    <dgm:pt modelId="{736AB1F7-5C1E-4AA6-937D-122DB554E492}" type="sibTrans" cxnId="{ACB87DC5-7084-4105-99FC-A02CD8D9DE38}">
      <dgm:prSet/>
      <dgm:spPr/>
      <dgm:t>
        <a:bodyPr/>
        <a:lstStyle/>
        <a:p>
          <a:endParaRPr lang="en-GB"/>
        </a:p>
      </dgm:t>
    </dgm:pt>
    <dgm:pt modelId="{A4229878-4D13-4C2A-ACC3-80F23800373D}">
      <dgm:prSet phldrT="[Texto]" custT="1"/>
      <dgm:spPr/>
      <dgm:t>
        <a:bodyPr/>
        <a:lstStyle/>
        <a:p>
          <a:r>
            <a:rPr lang="es-ES" sz="1400" dirty="0"/>
            <a:t>Presupuesto mínimo 175K€</a:t>
          </a:r>
          <a:endParaRPr lang="en-GB" sz="1400" dirty="0"/>
        </a:p>
      </dgm:t>
    </dgm:pt>
    <dgm:pt modelId="{17510A44-E11A-46C3-9566-FD2A022D5C5B}" type="parTrans" cxnId="{9C1F7A96-D025-43CF-801F-335373AD8F18}">
      <dgm:prSet/>
      <dgm:spPr/>
      <dgm:t>
        <a:bodyPr/>
        <a:lstStyle/>
        <a:p>
          <a:endParaRPr lang="en-GB"/>
        </a:p>
      </dgm:t>
    </dgm:pt>
    <dgm:pt modelId="{74183A53-B915-4060-AEDE-89F4E3552DA4}" type="sibTrans" cxnId="{9C1F7A96-D025-43CF-801F-335373AD8F18}">
      <dgm:prSet/>
      <dgm:spPr/>
      <dgm:t>
        <a:bodyPr/>
        <a:lstStyle/>
        <a:p>
          <a:endParaRPr lang="en-GB"/>
        </a:p>
      </dgm:t>
    </dgm:pt>
    <dgm:pt modelId="{796A37F7-DAED-4A92-AE3B-59B419EBF4B1}">
      <dgm:prSet phldrT="[Texto]" custT="1"/>
      <dgm:spPr/>
      <dgm:t>
        <a:bodyPr/>
        <a:lstStyle/>
        <a:p>
          <a:r>
            <a:rPr lang="es-ES" sz="1400" dirty="0"/>
            <a:t>Duración 12-36 meses (</a:t>
          </a:r>
          <a:r>
            <a:rPr lang="es-ES" sz="1400" dirty="0" err="1"/>
            <a:t>max</a:t>
          </a:r>
          <a:r>
            <a:rPr lang="es-ES" sz="1400" dirty="0"/>
            <a:t>. 48 meses)</a:t>
          </a:r>
          <a:endParaRPr lang="en-GB" sz="1400" dirty="0"/>
        </a:p>
      </dgm:t>
    </dgm:pt>
    <dgm:pt modelId="{9044B7FC-C339-4C26-8371-A4A520BD5806}" type="parTrans" cxnId="{3BEE5D2F-D005-44FD-9DF8-EF1D01CB9B02}">
      <dgm:prSet/>
      <dgm:spPr/>
      <dgm:t>
        <a:bodyPr/>
        <a:lstStyle/>
        <a:p>
          <a:endParaRPr lang="en-GB"/>
        </a:p>
      </dgm:t>
    </dgm:pt>
    <dgm:pt modelId="{C6CF89C1-2D33-4135-A295-0B592E72AD6B}" type="sibTrans" cxnId="{3BEE5D2F-D005-44FD-9DF8-EF1D01CB9B02}">
      <dgm:prSet/>
      <dgm:spPr/>
      <dgm:t>
        <a:bodyPr/>
        <a:lstStyle/>
        <a:p>
          <a:endParaRPr lang="en-GB"/>
        </a:p>
      </dgm:t>
    </dgm:pt>
    <dgm:pt modelId="{A5E676FB-D920-4A71-9304-2F077D21B8AA}">
      <dgm:prSet phldrT="[Texto]" custT="1"/>
      <dgm:spPr/>
      <dgm:t>
        <a:bodyPr/>
        <a:lstStyle/>
        <a:p>
          <a:r>
            <a:rPr lang="es-ES" sz="1400" dirty="0"/>
            <a:t>Anticipo 50% (</a:t>
          </a:r>
          <a:r>
            <a:rPr lang="es-ES" sz="1400" dirty="0" err="1"/>
            <a:t>max</a:t>
          </a:r>
          <a:r>
            <a:rPr lang="es-ES" sz="1400" dirty="0"/>
            <a:t>. 300K€)</a:t>
          </a:r>
          <a:endParaRPr lang="en-GB" sz="1400" dirty="0"/>
        </a:p>
      </dgm:t>
    </dgm:pt>
    <dgm:pt modelId="{703428C4-D8B2-4BE5-805B-32F5FB40016B}" type="parTrans" cxnId="{DCAA312C-78D3-45A6-98E4-0209750BD0AC}">
      <dgm:prSet/>
      <dgm:spPr/>
      <dgm:t>
        <a:bodyPr/>
        <a:lstStyle/>
        <a:p>
          <a:endParaRPr lang="en-GB"/>
        </a:p>
      </dgm:t>
    </dgm:pt>
    <dgm:pt modelId="{8BA0A04C-5EB1-477F-AFAB-5CC54C5F6A8F}" type="sibTrans" cxnId="{DCAA312C-78D3-45A6-98E4-0209750BD0AC}">
      <dgm:prSet/>
      <dgm:spPr/>
      <dgm:t>
        <a:bodyPr/>
        <a:lstStyle/>
        <a:p>
          <a:endParaRPr lang="en-GB"/>
        </a:p>
      </dgm:t>
    </dgm:pt>
    <dgm:pt modelId="{F0039BC0-4377-46CE-8EF5-355C680FF8CE}">
      <dgm:prSet phldrT="[Texto]" custT="1"/>
      <dgm:spPr/>
      <dgm:t>
        <a:bodyPr/>
        <a:lstStyle/>
        <a:p>
          <a:r>
            <a:rPr lang="es-ES" sz="1400" dirty="0"/>
            <a:t>Minoración garantías 25%</a:t>
          </a:r>
          <a:endParaRPr lang="en-GB" sz="1400" dirty="0"/>
        </a:p>
      </dgm:t>
    </dgm:pt>
    <dgm:pt modelId="{42D06615-E5BF-4161-A567-665047AFD89D}" type="parTrans" cxnId="{4AF8234F-E61B-4BFA-A19B-DA4BB28E4468}">
      <dgm:prSet/>
      <dgm:spPr/>
      <dgm:t>
        <a:bodyPr/>
        <a:lstStyle/>
        <a:p>
          <a:endParaRPr lang="en-GB"/>
        </a:p>
      </dgm:t>
    </dgm:pt>
    <dgm:pt modelId="{088ABA8D-723F-4F0B-8CE2-6E8FD6D05A2E}" type="sibTrans" cxnId="{4AF8234F-E61B-4BFA-A19B-DA4BB28E4468}">
      <dgm:prSet/>
      <dgm:spPr/>
      <dgm:t>
        <a:bodyPr/>
        <a:lstStyle/>
        <a:p>
          <a:endParaRPr lang="en-GB"/>
        </a:p>
      </dgm:t>
    </dgm:pt>
    <dgm:pt modelId="{768353D2-240A-4213-B31C-810429B27936}">
      <dgm:prSet phldrT="[Texto]" custT="1"/>
      <dgm:spPr/>
      <dgm:t>
        <a:bodyPr/>
        <a:lstStyle/>
        <a:p>
          <a:r>
            <a:rPr lang="es-ES" sz="1600" dirty="0"/>
            <a:t>Informe motivado</a:t>
          </a:r>
          <a:endParaRPr lang="en-GB" sz="1600" dirty="0"/>
        </a:p>
      </dgm:t>
    </dgm:pt>
    <dgm:pt modelId="{161AB482-F708-48D1-86FA-278908FFF58A}" type="parTrans" cxnId="{E0258B96-9EA3-4B3B-A7FB-E45DC97BAFEC}">
      <dgm:prSet/>
      <dgm:spPr/>
      <dgm:t>
        <a:bodyPr/>
        <a:lstStyle/>
        <a:p>
          <a:endParaRPr lang="en-GB"/>
        </a:p>
      </dgm:t>
    </dgm:pt>
    <dgm:pt modelId="{45F48EA7-E33F-4BD6-9EFE-E406333A2F6F}" type="sibTrans" cxnId="{E0258B96-9EA3-4B3B-A7FB-E45DC97BAFEC}">
      <dgm:prSet/>
      <dgm:spPr/>
      <dgm:t>
        <a:bodyPr/>
        <a:lstStyle/>
        <a:p>
          <a:endParaRPr lang="en-GB"/>
        </a:p>
      </dgm:t>
    </dgm:pt>
    <dgm:pt modelId="{6D61ED1A-28C2-4B45-B0A5-0A70BC751000}">
      <dgm:prSet phldrT="[Texto]" custT="1"/>
      <dgm:spPr/>
      <dgm:t>
        <a:bodyPr/>
        <a:lstStyle/>
        <a:p>
          <a:r>
            <a:rPr lang="es-ES" sz="1400" dirty="0"/>
            <a:t>Efecto incentivador</a:t>
          </a:r>
          <a:endParaRPr lang="en-GB" sz="1400" dirty="0"/>
        </a:p>
      </dgm:t>
    </dgm:pt>
    <dgm:pt modelId="{27F35EAA-0B94-46F0-8FB7-9C45D77203F5}" type="parTrans" cxnId="{A6523E74-476F-4BE6-8005-8D68DE6CDC6B}">
      <dgm:prSet/>
      <dgm:spPr/>
      <dgm:t>
        <a:bodyPr/>
        <a:lstStyle/>
        <a:p>
          <a:endParaRPr lang="en-GB"/>
        </a:p>
      </dgm:t>
    </dgm:pt>
    <dgm:pt modelId="{B00C48EC-C619-48E6-9D33-3AF2FDFBAB7C}" type="sibTrans" cxnId="{A6523E74-476F-4BE6-8005-8D68DE6CDC6B}">
      <dgm:prSet/>
      <dgm:spPr/>
      <dgm:t>
        <a:bodyPr/>
        <a:lstStyle/>
        <a:p>
          <a:endParaRPr lang="en-GB"/>
        </a:p>
      </dgm:t>
    </dgm:pt>
    <dgm:pt modelId="{DEEA605A-0A00-474E-A1D3-6A60CDFDF910}">
      <dgm:prSet phldrT="[Texto]" custT="1"/>
      <dgm:spPr/>
      <dgm:t>
        <a:bodyPr/>
        <a:lstStyle/>
        <a:p>
          <a:r>
            <a:rPr lang="es-ES" sz="1400" dirty="0"/>
            <a:t>Promedio 25%-42%</a:t>
          </a:r>
          <a:endParaRPr lang="en-GB" sz="1400" dirty="0"/>
        </a:p>
      </dgm:t>
    </dgm:pt>
    <dgm:pt modelId="{A9682844-20DA-4073-8148-63CCD43CBA93}" type="parTrans" cxnId="{1D3F307B-3021-413C-8BBA-EC0F56EB1915}">
      <dgm:prSet/>
      <dgm:spPr/>
      <dgm:t>
        <a:bodyPr/>
        <a:lstStyle/>
        <a:p>
          <a:endParaRPr lang="en-GB"/>
        </a:p>
      </dgm:t>
    </dgm:pt>
    <dgm:pt modelId="{5EDBBE47-7722-4640-9BCF-475CF550B8CF}" type="sibTrans" cxnId="{1D3F307B-3021-413C-8BBA-EC0F56EB1915}">
      <dgm:prSet/>
      <dgm:spPr/>
      <dgm:t>
        <a:bodyPr/>
        <a:lstStyle/>
        <a:p>
          <a:endParaRPr lang="en-GB"/>
        </a:p>
      </dgm:t>
    </dgm:pt>
    <dgm:pt modelId="{9D505967-1BC0-4375-A3C4-F65B8C9215D4}" type="pres">
      <dgm:prSet presAssocID="{9910EB55-A4AD-486E-B559-3AA0840035E8}" presName="linear" presStyleCnt="0">
        <dgm:presLayoutVars>
          <dgm:dir/>
          <dgm:animLvl val="lvl"/>
          <dgm:resizeHandles val="exact"/>
        </dgm:presLayoutVars>
      </dgm:prSet>
      <dgm:spPr/>
    </dgm:pt>
    <dgm:pt modelId="{085A8A9F-908C-4564-99E1-67360471372C}" type="pres">
      <dgm:prSet presAssocID="{5D1CDF4E-805D-4092-AC9B-C91450E4653A}" presName="parentLin" presStyleCnt="0"/>
      <dgm:spPr/>
    </dgm:pt>
    <dgm:pt modelId="{400EB855-9310-400A-993E-FF9012DDF4A3}" type="pres">
      <dgm:prSet presAssocID="{5D1CDF4E-805D-4092-AC9B-C91450E4653A}" presName="parentLeftMargin" presStyleLbl="node1" presStyleIdx="0" presStyleCnt="4"/>
      <dgm:spPr/>
    </dgm:pt>
    <dgm:pt modelId="{57B3B62D-9C16-487A-A51F-140B61F605CA}" type="pres">
      <dgm:prSet presAssocID="{5D1CDF4E-805D-4092-AC9B-C91450E4653A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46ADD51D-6BE6-4C9F-87FF-4E0EBABF42F3}" type="pres">
      <dgm:prSet presAssocID="{5D1CDF4E-805D-4092-AC9B-C91450E4653A}" presName="negativeSpace" presStyleCnt="0"/>
      <dgm:spPr/>
    </dgm:pt>
    <dgm:pt modelId="{42605D51-D3D9-4028-8245-4AD69A0A726F}" type="pres">
      <dgm:prSet presAssocID="{5D1CDF4E-805D-4092-AC9B-C91450E4653A}" presName="childText" presStyleLbl="conFgAcc1" presStyleIdx="0" presStyleCnt="4">
        <dgm:presLayoutVars>
          <dgm:bulletEnabled val="1"/>
        </dgm:presLayoutVars>
      </dgm:prSet>
      <dgm:spPr/>
    </dgm:pt>
    <dgm:pt modelId="{CBB65D3F-8419-4728-9185-DBDC7FE01A09}" type="pres">
      <dgm:prSet presAssocID="{5B159353-05D8-4D24-96AF-569A0224C526}" presName="spaceBetweenRectangles" presStyleCnt="0"/>
      <dgm:spPr/>
    </dgm:pt>
    <dgm:pt modelId="{9FF699C1-0571-4F46-9E56-6ED51556B345}" type="pres">
      <dgm:prSet presAssocID="{D6361968-A6BF-4D06-8A61-1A6265602D3A}" presName="parentLin" presStyleCnt="0"/>
      <dgm:spPr/>
    </dgm:pt>
    <dgm:pt modelId="{38E2E0AB-C49F-4B37-956B-2072C466B6BB}" type="pres">
      <dgm:prSet presAssocID="{D6361968-A6BF-4D06-8A61-1A6265602D3A}" presName="parentLeftMargin" presStyleLbl="node1" presStyleIdx="0" presStyleCnt="4"/>
      <dgm:spPr/>
    </dgm:pt>
    <dgm:pt modelId="{A2CD5ECF-EE8F-4C9A-9F35-32833ACE0E30}" type="pres">
      <dgm:prSet presAssocID="{D6361968-A6BF-4D06-8A61-1A6265602D3A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4C49E2C4-A3DD-49E8-9AA5-91CC1B4AB7D9}" type="pres">
      <dgm:prSet presAssocID="{D6361968-A6BF-4D06-8A61-1A6265602D3A}" presName="negativeSpace" presStyleCnt="0"/>
      <dgm:spPr/>
    </dgm:pt>
    <dgm:pt modelId="{F8DEE33B-02AA-413E-9258-CCC2969CC074}" type="pres">
      <dgm:prSet presAssocID="{D6361968-A6BF-4D06-8A61-1A6265602D3A}" presName="childText" presStyleLbl="conFgAcc1" presStyleIdx="1" presStyleCnt="4">
        <dgm:presLayoutVars>
          <dgm:bulletEnabled val="1"/>
        </dgm:presLayoutVars>
      </dgm:prSet>
      <dgm:spPr/>
    </dgm:pt>
    <dgm:pt modelId="{B9DAC309-C7D6-4F3B-8C24-001B9B2421A4}" type="pres">
      <dgm:prSet presAssocID="{71DA9275-5EA2-401D-B930-A1FDD7C9A39A}" presName="spaceBetweenRectangles" presStyleCnt="0"/>
      <dgm:spPr/>
    </dgm:pt>
    <dgm:pt modelId="{27357144-19EF-4102-BDE7-ED15D4037127}" type="pres">
      <dgm:prSet presAssocID="{CA72AD88-4074-434C-9065-C3EDAFA558C8}" presName="parentLin" presStyleCnt="0"/>
      <dgm:spPr/>
    </dgm:pt>
    <dgm:pt modelId="{EC817E1F-9E90-423D-AED2-FB8D53770A9D}" type="pres">
      <dgm:prSet presAssocID="{CA72AD88-4074-434C-9065-C3EDAFA558C8}" presName="parentLeftMargin" presStyleLbl="node1" presStyleIdx="1" presStyleCnt="4"/>
      <dgm:spPr/>
    </dgm:pt>
    <dgm:pt modelId="{39D87A2D-A279-4C53-9AFC-EA1E4526A48C}" type="pres">
      <dgm:prSet presAssocID="{CA72AD88-4074-434C-9065-C3EDAFA558C8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06883EA9-D27E-4051-AAAB-444B6E8C315D}" type="pres">
      <dgm:prSet presAssocID="{CA72AD88-4074-434C-9065-C3EDAFA558C8}" presName="negativeSpace" presStyleCnt="0"/>
      <dgm:spPr/>
    </dgm:pt>
    <dgm:pt modelId="{4DC1A7F4-68B6-4C75-B876-0ED5CF8F5D72}" type="pres">
      <dgm:prSet presAssocID="{CA72AD88-4074-434C-9065-C3EDAFA558C8}" presName="childText" presStyleLbl="conFgAcc1" presStyleIdx="2" presStyleCnt="4" custLinFactNeighborX="-14980">
        <dgm:presLayoutVars>
          <dgm:bulletEnabled val="1"/>
        </dgm:presLayoutVars>
      </dgm:prSet>
      <dgm:spPr/>
    </dgm:pt>
    <dgm:pt modelId="{6D8B7D8D-5164-4E80-8604-A53AC20E153F}" type="pres">
      <dgm:prSet presAssocID="{EFEB50B5-43E0-42EC-ADEB-C7AE789A93BA}" presName="spaceBetweenRectangles" presStyleCnt="0"/>
      <dgm:spPr/>
    </dgm:pt>
    <dgm:pt modelId="{C89168D6-6283-42BB-B629-EC74DCF00D6C}" type="pres">
      <dgm:prSet presAssocID="{768353D2-240A-4213-B31C-810429B27936}" presName="parentLin" presStyleCnt="0"/>
      <dgm:spPr/>
    </dgm:pt>
    <dgm:pt modelId="{3685F51A-B8E3-4E36-95A3-91A944DD4D92}" type="pres">
      <dgm:prSet presAssocID="{768353D2-240A-4213-B31C-810429B27936}" presName="parentLeftMargin" presStyleLbl="node1" presStyleIdx="2" presStyleCnt="4"/>
      <dgm:spPr/>
    </dgm:pt>
    <dgm:pt modelId="{CB8F9CD9-7E9A-4D08-9D67-0D624490596F}" type="pres">
      <dgm:prSet presAssocID="{768353D2-240A-4213-B31C-810429B27936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B2E9060D-0648-4CE9-91D2-BAB0780D4656}" type="pres">
      <dgm:prSet presAssocID="{768353D2-240A-4213-B31C-810429B27936}" presName="negativeSpace" presStyleCnt="0"/>
      <dgm:spPr/>
    </dgm:pt>
    <dgm:pt modelId="{B4233364-6694-43D2-A57F-ED5135A005B5}" type="pres">
      <dgm:prSet presAssocID="{768353D2-240A-4213-B31C-810429B27936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6345CC15-79AF-44B2-850A-6FE3BB400E88}" type="presOf" srcId="{A4229878-4D13-4C2A-ACC3-80F23800373D}" destId="{F8DEE33B-02AA-413E-9258-CCC2969CC074}" srcOrd="0" destOrd="0" presId="urn:microsoft.com/office/officeart/2005/8/layout/list1"/>
    <dgm:cxn modelId="{B3406321-FA07-49AF-8F11-AFA77BFD8AB0}" type="presOf" srcId="{796A37F7-DAED-4A92-AE3B-59B419EBF4B1}" destId="{F8DEE33B-02AA-413E-9258-CCC2969CC074}" srcOrd="0" destOrd="1" presId="urn:microsoft.com/office/officeart/2005/8/layout/list1"/>
    <dgm:cxn modelId="{D066F527-6D59-4253-BFC0-E843B9E0930E}" srcId="{5D1CDF4E-805D-4092-AC9B-C91450E4653A}" destId="{FDF84CB0-9E7A-4A47-9687-6BBC3D2DE3E4}" srcOrd="0" destOrd="0" parTransId="{6604B979-F3DB-49F6-8E20-D83690F6E0E4}" sibTransId="{00B445A4-2245-456F-BB9D-720125C53161}"/>
    <dgm:cxn modelId="{7594012C-31D8-482C-948D-11144FDF8E90}" type="presOf" srcId="{6D61ED1A-28C2-4B45-B0A5-0A70BC751000}" destId="{F8DEE33B-02AA-413E-9258-CCC2969CC074}" srcOrd="0" destOrd="2" presId="urn:microsoft.com/office/officeart/2005/8/layout/list1"/>
    <dgm:cxn modelId="{DCAA312C-78D3-45A6-98E4-0209750BD0AC}" srcId="{5D1CDF4E-805D-4092-AC9B-C91450E4653A}" destId="{A5E676FB-D920-4A71-9304-2F077D21B8AA}" srcOrd="3" destOrd="0" parTransId="{703428C4-D8B2-4BE5-805B-32F5FB40016B}" sibTransId="{8BA0A04C-5EB1-477F-AFAB-5CC54C5F6A8F}"/>
    <dgm:cxn modelId="{3BEE5D2F-D005-44FD-9DF8-EF1D01CB9B02}" srcId="{D6361968-A6BF-4D06-8A61-1A6265602D3A}" destId="{796A37F7-DAED-4A92-AE3B-59B419EBF4B1}" srcOrd="1" destOrd="0" parTransId="{9044B7FC-C339-4C26-8371-A4A520BD5806}" sibTransId="{C6CF89C1-2D33-4135-A295-0B592E72AD6B}"/>
    <dgm:cxn modelId="{BAE54B31-67AE-404C-A844-F73CEB296F11}" srcId="{5D1CDF4E-805D-4092-AC9B-C91450E4653A}" destId="{B53FC358-ED10-47E4-88E0-3613465D0CA9}" srcOrd="1" destOrd="0" parTransId="{4D02BE5E-C668-4976-B6D1-0F8B4BD07349}" sibTransId="{CEC8E1DA-0979-41EF-8615-08F45DD44EE1}"/>
    <dgm:cxn modelId="{08041D64-C7F5-49A5-A5EE-E6E50064C0B4}" type="presOf" srcId="{B53FC358-ED10-47E4-88E0-3613465D0CA9}" destId="{42605D51-D3D9-4028-8245-4AD69A0A726F}" srcOrd="0" destOrd="1" presId="urn:microsoft.com/office/officeart/2005/8/layout/list1"/>
    <dgm:cxn modelId="{A51F1065-CB0F-4110-8CA0-C90A6F563BC3}" type="presOf" srcId="{D6361968-A6BF-4D06-8A61-1A6265602D3A}" destId="{A2CD5ECF-EE8F-4C9A-9F35-32833ACE0E30}" srcOrd="1" destOrd="0" presId="urn:microsoft.com/office/officeart/2005/8/layout/list1"/>
    <dgm:cxn modelId="{4AF8234F-E61B-4BFA-A19B-DA4BB28E4468}" srcId="{CA72AD88-4074-434C-9065-C3EDAFA558C8}" destId="{F0039BC0-4377-46CE-8EF5-355C680FF8CE}" srcOrd="0" destOrd="0" parTransId="{42D06615-E5BF-4161-A567-665047AFD89D}" sibTransId="{088ABA8D-723F-4F0B-8CE2-6E8FD6D05A2E}"/>
    <dgm:cxn modelId="{5B0A9C4F-C7EF-4A23-9200-15D387C5E353}" srcId="{9910EB55-A4AD-486E-B559-3AA0840035E8}" destId="{CA72AD88-4074-434C-9065-C3EDAFA558C8}" srcOrd="2" destOrd="0" parTransId="{CC11DB04-EC2F-4A42-8F93-7332679BE44F}" sibTransId="{EFEB50B5-43E0-42EC-ADEB-C7AE789A93BA}"/>
    <dgm:cxn modelId="{EFC66751-0071-41DE-8AE3-09198CF1D188}" type="presOf" srcId="{CA72AD88-4074-434C-9065-C3EDAFA558C8}" destId="{39D87A2D-A279-4C53-9AFC-EA1E4526A48C}" srcOrd="1" destOrd="0" presId="urn:microsoft.com/office/officeart/2005/8/layout/list1"/>
    <dgm:cxn modelId="{A6523E74-476F-4BE6-8005-8D68DE6CDC6B}" srcId="{D6361968-A6BF-4D06-8A61-1A6265602D3A}" destId="{6D61ED1A-28C2-4B45-B0A5-0A70BC751000}" srcOrd="2" destOrd="0" parTransId="{27F35EAA-0B94-46F0-8FB7-9C45D77203F5}" sibTransId="{B00C48EC-C619-48E6-9D33-3AF2FDFBAB7C}"/>
    <dgm:cxn modelId="{12BF1F59-B528-4211-96A3-80ECFE4A466C}" type="presOf" srcId="{768353D2-240A-4213-B31C-810429B27936}" destId="{3685F51A-B8E3-4E36-95A3-91A944DD4D92}" srcOrd="0" destOrd="0" presId="urn:microsoft.com/office/officeart/2005/8/layout/list1"/>
    <dgm:cxn modelId="{1D3F307B-3021-413C-8BBA-EC0F56EB1915}" srcId="{768353D2-240A-4213-B31C-810429B27936}" destId="{DEEA605A-0A00-474E-A1D3-6A60CDFDF910}" srcOrd="0" destOrd="0" parTransId="{A9682844-20DA-4073-8148-63CCD43CBA93}" sibTransId="{5EDBBE47-7722-4640-9BCF-475CF550B8CF}"/>
    <dgm:cxn modelId="{8264747E-0E2B-49DB-8C7E-8DD7DCF46AEA}" type="presOf" srcId="{D6361968-A6BF-4D06-8A61-1A6265602D3A}" destId="{38E2E0AB-C49F-4B37-956B-2072C466B6BB}" srcOrd="0" destOrd="0" presId="urn:microsoft.com/office/officeart/2005/8/layout/list1"/>
    <dgm:cxn modelId="{9C1F7A96-D025-43CF-801F-335373AD8F18}" srcId="{D6361968-A6BF-4D06-8A61-1A6265602D3A}" destId="{A4229878-4D13-4C2A-ACC3-80F23800373D}" srcOrd="0" destOrd="0" parTransId="{17510A44-E11A-46C3-9566-FD2A022D5C5B}" sibTransId="{74183A53-B915-4060-AEDE-89F4E3552DA4}"/>
    <dgm:cxn modelId="{E0258B96-9EA3-4B3B-A7FB-E45DC97BAFEC}" srcId="{9910EB55-A4AD-486E-B559-3AA0840035E8}" destId="{768353D2-240A-4213-B31C-810429B27936}" srcOrd="3" destOrd="0" parTransId="{161AB482-F708-48D1-86FA-278908FFF58A}" sibTransId="{45F48EA7-E33F-4BD6-9EFE-E406333A2F6F}"/>
    <dgm:cxn modelId="{DAE7C996-B0A6-413A-A4F3-8A33F908961B}" type="presOf" srcId="{F0039BC0-4377-46CE-8EF5-355C680FF8CE}" destId="{4DC1A7F4-68B6-4C75-B876-0ED5CF8F5D72}" srcOrd="0" destOrd="0" presId="urn:microsoft.com/office/officeart/2005/8/layout/list1"/>
    <dgm:cxn modelId="{B8F43F98-ECED-4478-ABE9-5DF1E32BF490}" type="presOf" srcId="{A5E676FB-D920-4A71-9304-2F077D21B8AA}" destId="{42605D51-D3D9-4028-8245-4AD69A0A726F}" srcOrd="0" destOrd="3" presId="urn:microsoft.com/office/officeart/2005/8/layout/list1"/>
    <dgm:cxn modelId="{CD37BAC4-FD37-4104-97AC-AF0D2C5B9D90}" type="presOf" srcId="{5D1CDF4E-805D-4092-AC9B-C91450E4653A}" destId="{400EB855-9310-400A-993E-FF9012DDF4A3}" srcOrd="0" destOrd="0" presId="urn:microsoft.com/office/officeart/2005/8/layout/list1"/>
    <dgm:cxn modelId="{ACB87DC5-7084-4105-99FC-A02CD8D9DE38}" srcId="{5D1CDF4E-805D-4092-AC9B-C91450E4653A}" destId="{FC755FE1-C3C4-41AC-AE31-58B163AC4486}" srcOrd="2" destOrd="0" parTransId="{08D0CB10-5EC4-4E96-ADA7-93C8085F67F7}" sibTransId="{736AB1F7-5C1E-4AA6-937D-122DB554E492}"/>
    <dgm:cxn modelId="{FB6713C9-7416-495E-87B4-729AABFFC88A}" type="presOf" srcId="{FDF84CB0-9E7A-4A47-9687-6BBC3D2DE3E4}" destId="{42605D51-D3D9-4028-8245-4AD69A0A726F}" srcOrd="0" destOrd="0" presId="urn:microsoft.com/office/officeart/2005/8/layout/list1"/>
    <dgm:cxn modelId="{C10BBFD2-6881-4865-A92E-D2BDD7EDD468}" type="presOf" srcId="{5D1CDF4E-805D-4092-AC9B-C91450E4653A}" destId="{57B3B62D-9C16-487A-A51F-140B61F605CA}" srcOrd="1" destOrd="0" presId="urn:microsoft.com/office/officeart/2005/8/layout/list1"/>
    <dgm:cxn modelId="{DDD175D8-7112-40A1-A4FE-AA46B18544EE}" srcId="{9910EB55-A4AD-486E-B559-3AA0840035E8}" destId="{D6361968-A6BF-4D06-8A61-1A6265602D3A}" srcOrd="1" destOrd="0" parTransId="{0E798F8F-799F-4964-8B23-3530F42DAAC2}" sibTransId="{71DA9275-5EA2-401D-B930-A1FDD7C9A39A}"/>
    <dgm:cxn modelId="{7696FDE2-C3CA-4391-9A3C-1DC44BF72F09}" type="presOf" srcId="{FC755FE1-C3C4-41AC-AE31-58B163AC4486}" destId="{42605D51-D3D9-4028-8245-4AD69A0A726F}" srcOrd="0" destOrd="2" presId="urn:microsoft.com/office/officeart/2005/8/layout/list1"/>
    <dgm:cxn modelId="{F81FCDF3-799A-45D7-8E18-9F0054051F34}" type="presOf" srcId="{768353D2-240A-4213-B31C-810429B27936}" destId="{CB8F9CD9-7E9A-4D08-9D67-0D624490596F}" srcOrd="1" destOrd="0" presId="urn:microsoft.com/office/officeart/2005/8/layout/list1"/>
    <dgm:cxn modelId="{F6736DF6-AEA8-44FA-8A67-5661E6ACC864}" type="presOf" srcId="{DEEA605A-0A00-474E-A1D3-6A60CDFDF910}" destId="{B4233364-6694-43D2-A57F-ED5135A005B5}" srcOrd="0" destOrd="0" presId="urn:microsoft.com/office/officeart/2005/8/layout/list1"/>
    <dgm:cxn modelId="{3B0743F8-FCF3-40BF-BB0E-610FFA24A4E8}" type="presOf" srcId="{9910EB55-A4AD-486E-B559-3AA0840035E8}" destId="{9D505967-1BC0-4375-A3C4-F65B8C9215D4}" srcOrd="0" destOrd="0" presId="urn:microsoft.com/office/officeart/2005/8/layout/list1"/>
    <dgm:cxn modelId="{621EBFF8-95DC-4D52-93E2-928EE4302688}" srcId="{9910EB55-A4AD-486E-B559-3AA0840035E8}" destId="{5D1CDF4E-805D-4092-AC9B-C91450E4653A}" srcOrd="0" destOrd="0" parTransId="{50531FE1-E777-4A0F-9BC8-195653D15ECF}" sibTransId="{5B159353-05D8-4D24-96AF-569A0224C526}"/>
    <dgm:cxn modelId="{F65425FF-23B8-45D5-89F3-7A4557A7BB16}" type="presOf" srcId="{CA72AD88-4074-434C-9065-C3EDAFA558C8}" destId="{EC817E1F-9E90-423D-AED2-FB8D53770A9D}" srcOrd="0" destOrd="0" presId="urn:microsoft.com/office/officeart/2005/8/layout/list1"/>
    <dgm:cxn modelId="{8328BB34-1B49-4662-AE89-C7C248491ADC}" type="presParOf" srcId="{9D505967-1BC0-4375-A3C4-F65B8C9215D4}" destId="{085A8A9F-908C-4564-99E1-67360471372C}" srcOrd="0" destOrd="0" presId="urn:microsoft.com/office/officeart/2005/8/layout/list1"/>
    <dgm:cxn modelId="{06B338C8-9406-42A2-B130-10A156BC865F}" type="presParOf" srcId="{085A8A9F-908C-4564-99E1-67360471372C}" destId="{400EB855-9310-400A-993E-FF9012DDF4A3}" srcOrd="0" destOrd="0" presId="urn:microsoft.com/office/officeart/2005/8/layout/list1"/>
    <dgm:cxn modelId="{EB0AC7D0-94D9-47EF-B30C-ED3C4B8D5599}" type="presParOf" srcId="{085A8A9F-908C-4564-99E1-67360471372C}" destId="{57B3B62D-9C16-487A-A51F-140B61F605CA}" srcOrd="1" destOrd="0" presId="urn:microsoft.com/office/officeart/2005/8/layout/list1"/>
    <dgm:cxn modelId="{8AA8B9B0-39F7-448C-A550-847DCC19FBC9}" type="presParOf" srcId="{9D505967-1BC0-4375-A3C4-F65B8C9215D4}" destId="{46ADD51D-6BE6-4C9F-87FF-4E0EBABF42F3}" srcOrd="1" destOrd="0" presId="urn:microsoft.com/office/officeart/2005/8/layout/list1"/>
    <dgm:cxn modelId="{9437BE5E-99F7-4DAC-B86D-707496751EB4}" type="presParOf" srcId="{9D505967-1BC0-4375-A3C4-F65B8C9215D4}" destId="{42605D51-D3D9-4028-8245-4AD69A0A726F}" srcOrd="2" destOrd="0" presId="urn:microsoft.com/office/officeart/2005/8/layout/list1"/>
    <dgm:cxn modelId="{ADE31345-9697-4A91-8A66-8D24345CCE08}" type="presParOf" srcId="{9D505967-1BC0-4375-A3C4-F65B8C9215D4}" destId="{CBB65D3F-8419-4728-9185-DBDC7FE01A09}" srcOrd="3" destOrd="0" presId="urn:microsoft.com/office/officeart/2005/8/layout/list1"/>
    <dgm:cxn modelId="{D89AD73D-7F02-4755-AE1A-D705E92FA886}" type="presParOf" srcId="{9D505967-1BC0-4375-A3C4-F65B8C9215D4}" destId="{9FF699C1-0571-4F46-9E56-6ED51556B345}" srcOrd="4" destOrd="0" presId="urn:microsoft.com/office/officeart/2005/8/layout/list1"/>
    <dgm:cxn modelId="{927FDF9B-0664-40AC-AC3C-7DD888797CAE}" type="presParOf" srcId="{9FF699C1-0571-4F46-9E56-6ED51556B345}" destId="{38E2E0AB-C49F-4B37-956B-2072C466B6BB}" srcOrd="0" destOrd="0" presId="urn:microsoft.com/office/officeart/2005/8/layout/list1"/>
    <dgm:cxn modelId="{62F4BBEF-A4EC-469E-BFC9-B517D7FF46B9}" type="presParOf" srcId="{9FF699C1-0571-4F46-9E56-6ED51556B345}" destId="{A2CD5ECF-EE8F-4C9A-9F35-32833ACE0E30}" srcOrd="1" destOrd="0" presId="urn:microsoft.com/office/officeart/2005/8/layout/list1"/>
    <dgm:cxn modelId="{25945650-36AD-4F03-9466-1F61D5510330}" type="presParOf" srcId="{9D505967-1BC0-4375-A3C4-F65B8C9215D4}" destId="{4C49E2C4-A3DD-49E8-9AA5-91CC1B4AB7D9}" srcOrd="5" destOrd="0" presId="urn:microsoft.com/office/officeart/2005/8/layout/list1"/>
    <dgm:cxn modelId="{54096A6C-70BF-4562-A133-823B09B50EC3}" type="presParOf" srcId="{9D505967-1BC0-4375-A3C4-F65B8C9215D4}" destId="{F8DEE33B-02AA-413E-9258-CCC2969CC074}" srcOrd="6" destOrd="0" presId="urn:microsoft.com/office/officeart/2005/8/layout/list1"/>
    <dgm:cxn modelId="{8803E0A4-A4F7-4F12-9DEB-41849811C1B9}" type="presParOf" srcId="{9D505967-1BC0-4375-A3C4-F65B8C9215D4}" destId="{B9DAC309-C7D6-4F3B-8C24-001B9B2421A4}" srcOrd="7" destOrd="0" presId="urn:microsoft.com/office/officeart/2005/8/layout/list1"/>
    <dgm:cxn modelId="{E1CE4C05-725A-4F11-B243-0DFC49C87025}" type="presParOf" srcId="{9D505967-1BC0-4375-A3C4-F65B8C9215D4}" destId="{27357144-19EF-4102-BDE7-ED15D4037127}" srcOrd="8" destOrd="0" presId="urn:microsoft.com/office/officeart/2005/8/layout/list1"/>
    <dgm:cxn modelId="{44D97913-DCD4-430D-9F55-62CB934BA131}" type="presParOf" srcId="{27357144-19EF-4102-BDE7-ED15D4037127}" destId="{EC817E1F-9E90-423D-AED2-FB8D53770A9D}" srcOrd="0" destOrd="0" presId="urn:microsoft.com/office/officeart/2005/8/layout/list1"/>
    <dgm:cxn modelId="{C41E4C5C-15F7-47CD-814C-A1E5A02583F0}" type="presParOf" srcId="{27357144-19EF-4102-BDE7-ED15D4037127}" destId="{39D87A2D-A279-4C53-9AFC-EA1E4526A48C}" srcOrd="1" destOrd="0" presId="urn:microsoft.com/office/officeart/2005/8/layout/list1"/>
    <dgm:cxn modelId="{89989BDD-4A09-4B2C-A8F2-86BB9D9802E0}" type="presParOf" srcId="{9D505967-1BC0-4375-A3C4-F65B8C9215D4}" destId="{06883EA9-D27E-4051-AAAB-444B6E8C315D}" srcOrd="9" destOrd="0" presId="urn:microsoft.com/office/officeart/2005/8/layout/list1"/>
    <dgm:cxn modelId="{DF1FBDE5-D52D-406A-A3F5-452838521E2E}" type="presParOf" srcId="{9D505967-1BC0-4375-A3C4-F65B8C9215D4}" destId="{4DC1A7F4-68B6-4C75-B876-0ED5CF8F5D72}" srcOrd="10" destOrd="0" presId="urn:microsoft.com/office/officeart/2005/8/layout/list1"/>
    <dgm:cxn modelId="{1619AB23-4E33-42D5-891C-C6A190E581AE}" type="presParOf" srcId="{9D505967-1BC0-4375-A3C4-F65B8C9215D4}" destId="{6D8B7D8D-5164-4E80-8604-A53AC20E153F}" srcOrd="11" destOrd="0" presId="urn:microsoft.com/office/officeart/2005/8/layout/list1"/>
    <dgm:cxn modelId="{9B3FF489-BBAF-4E50-8A7A-DD19A3EE5F5B}" type="presParOf" srcId="{9D505967-1BC0-4375-A3C4-F65B8C9215D4}" destId="{C89168D6-6283-42BB-B629-EC74DCF00D6C}" srcOrd="12" destOrd="0" presId="urn:microsoft.com/office/officeart/2005/8/layout/list1"/>
    <dgm:cxn modelId="{0CF82E97-81AE-4860-97E9-76428D1B6254}" type="presParOf" srcId="{C89168D6-6283-42BB-B629-EC74DCF00D6C}" destId="{3685F51A-B8E3-4E36-95A3-91A944DD4D92}" srcOrd="0" destOrd="0" presId="urn:microsoft.com/office/officeart/2005/8/layout/list1"/>
    <dgm:cxn modelId="{6B36C399-C3D3-4242-8663-1058B315D27F}" type="presParOf" srcId="{C89168D6-6283-42BB-B629-EC74DCF00D6C}" destId="{CB8F9CD9-7E9A-4D08-9D67-0D624490596F}" srcOrd="1" destOrd="0" presId="urn:microsoft.com/office/officeart/2005/8/layout/list1"/>
    <dgm:cxn modelId="{7F786EB5-A4C8-4F72-BA07-980D83A384E0}" type="presParOf" srcId="{9D505967-1BC0-4375-A3C4-F65B8C9215D4}" destId="{B2E9060D-0648-4CE9-91D2-BAB0780D4656}" srcOrd="13" destOrd="0" presId="urn:microsoft.com/office/officeart/2005/8/layout/list1"/>
    <dgm:cxn modelId="{AA55D71E-E009-451D-B5A5-BF631120E24C}" type="presParOf" srcId="{9D505967-1BC0-4375-A3C4-F65B8C9215D4}" destId="{B4233364-6694-43D2-A57F-ED5135A005B5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605D51-D3D9-4028-8245-4AD69A0A726F}">
      <dsp:nvSpPr>
        <dsp:cNvPr id="0" name=""/>
        <dsp:cNvSpPr/>
      </dsp:nvSpPr>
      <dsp:spPr>
        <a:xfrm>
          <a:off x="0" y="171459"/>
          <a:ext cx="7921013" cy="115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4759" tIns="166624" rIns="614759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 dirty="0"/>
            <a:t>Cobertura 85% Interés Euribor</a:t>
          </a:r>
          <a:endParaRPr lang="en-GB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 dirty="0"/>
            <a:t>Devolución 10-15 años (2-3 años carencia)</a:t>
          </a:r>
          <a:endParaRPr lang="en-GB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 dirty="0"/>
            <a:t>TNR: 30% Pyme – 25% Gran Empresa</a:t>
          </a:r>
          <a:endParaRPr lang="en-GB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 dirty="0"/>
            <a:t>Anticipo 50% (</a:t>
          </a:r>
          <a:r>
            <a:rPr lang="es-ES" sz="1400" kern="1200" dirty="0" err="1"/>
            <a:t>max</a:t>
          </a:r>
          <a:r>
            <a:rPr lang="es-ES" sz="1400" kern="1200" dirty="0"/>
            <a:t>. 300K€)</a:t>
          </a:r>
          <a:endParaRPr lang="en-GB" sz="1400" kern="1200" dirty="0"/>
        </a:p>
      </dsp:txBody>
      <dsp:txXfrm>
        <a:off x="0" y="171459"/>
        <a:ext cx="7921013" cy="1159200"/>
      </dsp:txXfrm>
    </dsp:sp>
    <dsp:sp modelId="{57B3B62D-9C16-487A-A51F-140B61F605CA}">
      <dsp:nvSpPr>
        <dsp:cNvPr id="0" name=""/>
        <dsp:cNvSpPr/>
      </dsp:nvSpPr>
      <dsp:spPr>
        <a:xfrm>
          <a:off x="396050" y="53379"/>
          <a:ext cx="5544709" cy="236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77" tIns="0" rIns="209577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Ayuda parcialmente reembolsable</a:t>
          </a:r>
          <a:endParaRPr lang="en-GB" sz="1600" kern="1200" dirty="0"/>
        </a:p>
      </dsp:txBody>
      <dsp:txXfrm>
        <a:off x="407578" y="64907"/>
        <a:ext cx="5521653" cy="213104"/>
      </dsp:txXfrm>
    </dsp:sp>
    <dsp:sp modelId="{F8DEE33B-02AA-413E-9258-CCC2969CC074}">
      <dsp:nvSpPr>
        <dsp:cNvPr id="0" name=""/>
        <dsp:cNvSpPr/>
      </dsp:nvSpPr>
      <dsp:spPr>
        <a:xfrm>
          <a:off x="0" y="1491939"/>
          <a:ext cx="7921013" cy="93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4759" tIns="166624" rIns="614759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 dirty="0"/>
            <a:t>Presupuesto mínimo 175K€</a:t>
          </a:r>
          <a:endParaRPr lang="en-GB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 dirty="0"/>
            <a:t>Duración 12-36 meses (</a:t>
          </a:r>
          <a:r>
            <a:rPr lang="es-ES" sz="1400" kern="1200" dirty="0" err="1"/>
            <a:t>max</a:t>
          </a:r>
          <a:r>
            <a:rPr lang="es-ES" sz="1400" kern="1200" dirty="0"/>
            <a:t>. 48 meses)</a:t>
          </a:r>
          <a:endParaRPr lang="en-GB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 dirty="0"/>
            <a:t>Efecto incentivador</a:t>
          </a:r>
          <a:endParaRPr lang="en-GB" sz="1400" kern="1200" dirty="0"/>
        </a:p>
      </dsp:txBody>
      <dsp:txXfrm>
        <a:off x="0" y="1491939"/>
        <a:ext cx="7921013" cy="932400"/>
      </dsp:txXfrm>
    </dsp:sp>
    <dsp:sp modelId="{A2CD5ECF-EE8F-4C9A-9F35-32833ACE0E30}">
      <dsp:nvSpPr>
        <dsp:cNvPr id="0" name=""/>
        <dsp:cNvSpPr/>
      </dsp:nvSpPr>
      <dsp:spPr>
        <a:xfrm>
          <a:off x="396050" y="1373859"/>
          <a:ext cx="5544709" cy="236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77" tIns="0" rIns="209577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Características del Proyecto</a:t>
          </a:r>
          <a:endParaRPr lang="en-GB" sz="1600" kern="1200" dirty="0"/>
        </a:p>
      </dsp:txBody>
      <dsp:txXfrm>
        <a:off x="407578" y="1385387"/>
        <a:ext cx="5521653" cy="213104"/>
      </dsp:txXfrm>
    </dsp:sp>
    <dsp:sp modelId="{4DC1A7F4-68B6-4C75-B876-0ED5CF8F5D72}">
      <dsp:nvSpPr>
        <dsp:cNvPr id="0" name=""/>
        <dsp:cNvSpPr/>
      </dsp:nvSpPr>
      <dsp:spPr>
        <a:xfrm>
          <a:off x="0" y="2585619"/>
          <a:ext cx="7921013" cy="466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4759" tIns="166624" rIns="614759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 dirty="0"/>
            <a:t>Minoración garantías 25%</a:t>
          </a:r>
          <a:endParaRPr lang="en-GB" sz="1400" kern="1200" dirty="0"/>
        </a:p>
      </dsp:txBody>
      <dsp:txXfrm>
        <a:off x="0" y="2585619"/>
        <a:ext cx="7921013" cy="466200"/>
      </dsp:txXfrm>
    </dsp:sp>
    <dsp:sp modelId="{39D87A2D-A279-4C53-9AFC-EA1E4526A48C}">
      <dsp:nvSpPr>
        <dsp:cNvPr id="0" name=""/>
        <dsp:cNvSpPr/>
      </dsp:nvSpPr>
      <dsp:spPr>
        <a:xfrm>
          <a:off x="396050" y="2467539"/>
          <a:ext cx="5544709" cy="236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77" tIns="0" rIns="209577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Garantías Financieras</a:t>
          </a:r>
          <a:endParaRPr lang="en-GB" sz="1600" kern="1200" dirty="0"/>
        </a:p>
      </dsp:txBody>
      <dsp:txXfrm>
        <a:off x="407578" y="2479067"/>
        <a:ext cx="5521653" cy="213104"/>
      </dsp:txXfrm>
    </dsp:sp>
    <dsp:sp modelId="{B4233364-6694-43D2-A57F-ED5135A005B5}">
      <dsp:nvSpPr>
        <dsp:cNvPr id="0" name=""/>
        <dsp:cNvSpPr/>
      </dsp:nvSpPr>
      <dsp:spPr>
        <a:xfrm>
          <a:off x="0" y="3213099"/>
          <a:ext cx="7921013" cy="466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4759" tIns="166624" rIns="614759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 dirty="0"/>
            <a:t>Promedio 25%-42%</a:t>
          </a:r>
          <a:endParaRPr lang="en-GB" sz="1400" kern="1200" dirty="0"/>
        </a:p>
      </dsp:txBody>
      <dsp:txXfrm>
        <a:off x="0" y="3213099"/>
        <a:ext cx="7921013" cy="466200"/>
      </dsp:txXfrm>
    </dsp:sp>
    <dsp:sp modelId="{CB8F9CD9-7E9A-4D08-9D67-0D624490596F}">
      <dsp:nvSpPr>
        <dsp:cNvPr id="0" name=""/>
        <dsp:cNvSpPr/>
      </dsp:nvSpPr>
      <dsp:spPr>
        <a:xfrm>
          <a:off x="396050" y="3095019"/>
          <a:ext cx="5544709" cy="236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77" tIns="0" rIns="209577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Informe motivado</a:t>
          </a:r>
          <a:endParaRPr lang="en-GB" sz="1600" kern="1200" dirty="0"/>
        </a:p>
      </dsp:txBody>
      <dsp:txXfrm>
        <a:off x="407578" y="3106547"/>
        <a:ext cx="5521653" cy="2131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D79EC0-1652-453A-9F69-DEC9140785D1}" type="datetimeFigureOut">
              <a:rPr lang="es-ES_tradnl" smtClean="0"/>
              <a:t>08/07/2026</a:t>
            </a:fld>
            <a:endParaRPr lang="es-ES_tradnl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BA84B3-B7DB-4158-B1BF-901C8762B314}" type="slidenum">
              <a:rPr lang="es-ES_tradnl" smtClean="0"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828073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BA84B3-B7DB-4158-B1BF-901C8762B314}" type="slidenum">
              <a:rPr lang="es-ES_tradnl" smtClean="0"/>
              <a:t>6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632419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D31E39-B776-9E37-03EA-08B205782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258230CC-D36F-E68D-0EB5-DFC786C5B1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A0A46D19-A037-D9C7-A429-F34A160166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+`p</a:t>
            </a:r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D4D46F10-EDCA-DB07-2780-B286BDF6E6F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A84B3-B7DB-4158-B1BF-901C8762B314}" type="slidenum">
              <a:rPr lang="es-ES_tradnl" smtClean="0"/>
              <a:t>7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1047394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+`p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A84B3-B7DB-4158-B1BF-901C8762B314}" type="slidenum">
              <a:rPr lang="es-ES_tradnl" smtClean="0"/>
              <a:t>8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371780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0F9B1F-0064-8614-6D7F-7FC8A764F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150992F3-4CAB-41A9-155E-93B940BBEA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46C574D5-DAC5-2A28-DF9B-8645991FA6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+`p</a:t>
            </a:r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0507FCE9-512D-05D1-6DAC-A10A9DBC0A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A84B3-B7DB-4158-B1BF-901C8762B314}" type="slidenum">
              <a:rPr lang="es-ES_tradnl" smtClean="0"/>
              <a:t>11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23334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201613" y="804863"/>
            <a:ext cx="7143751" cy="40195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E6EC0A-D4B4-4577-90A4-1C3203DD2BF5}" type="slidenum">
              <a:rPr kumimoji="0" lang="es-ES_trad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s-ES_trad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95377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jpe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0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15 Imagen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188" y="1306645"/>
            <a:ext cx="4727270" cy="2930381"/>
          </a:xfrm>
          <a:prstGeom prst="rect">
            <a:avLst/>
          </a:prstGeom>
        </p:spPr>
      </p:pic>
      <p:sp>
        <p:nvSpPr>
          <p:cNvPr id="3" name="2 Subtítulo"/>
          <p:cNvSpPr>
            <a:spLocks noGrp="1"/>
          </p:cNvSpPr>
          <p:nvPr>
            <p:ph type="subTitle" idx="1" hasCustomPrompt="1"/>
          </p:nvPr>
        </p:nvSpPr>
        <p:spPr>
          <a:xfrm>
            <a:off x="4571999" y="3000129"/>
            <a:ext cx="4176465" cy="10670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buNone/>
              <a:defRPr sz="27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/>
              <a:t>Ponente</a:t>
            </a:r>
          </a:p>
          <a:p>
            <a:r>
              <a:rPr lang="es-ES" dirty="0"/>
              <a:t>Ponente</a:t>
            </a:r>
          </a:p>
        </p:txBody>
      </p:sp>
      <p:sp>
        <p:nvSpPr>
          <p:cNvPr id="2" name="1 Título"/>
          <p:cNvSpPr>
            <a:spLocks noGrp="1"/>
          </p:cNvSpPr>
          <p:nvPr>
            <p:ph type="ctrTitle" hasCustomPrompt="1"/>
          </p:nvPr>
        </p:nvSpPr>
        <p:spPr>
          <a:xfrm>
            <a:off x="678426" y="1524379"/>
            <a:ext cx="8082116" cy="110251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3200" baseline="0"/>
            </a:lvl1pPr>
          </a:lstStyle>
          <a:p>
            <a:r>
              <a:rPr lang="es-ES" dirty="0"/>
              <a:t>Título de la ponencia</a:t>
            </a:r>
            <a:br>
              <a:rPr lang="es-ES" dirty="0"/>
            </a:br>
            <a:r>
              <a:rPr lang="es-ES" dirty="0"/>
              <a:t>Título de la ponencia</a:t>
            </a:r>
          </a:p>
        </p:txBody>
      </p:sp>
      <p:pic>
        <p:nvPicPr>
          <p:cNvPr id="19" name="18 Imagen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086" y="178900"/>
            <a:ext cx="2272745" cy="97348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C8DB5BC-FF60-A789-BB72-3E02FD9C9B4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0307" y="415110"/>
            <a:ext cx="2493374" cy="5010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nor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Marcador de texto"/>
          <p:cNvSpPr>
            <a:spLocks noGrp="1"/>
          </p:cNvSpPr>
          <p:nvPr>
            <p:ph type="body" sz="quarter" idx="10"/>
          </p:nvPr>
        </p:nvSpPr>
        <p:spPr>
          <a:xfrm>
            <a:off x="454250" y="1268361"/>
            <a:ext cx="8235499" cy="29734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 dirty="0"/>
          </a:p>
        </p:txBody>
      </p:sp>
      <p:sp>
        <p:nvSpPr>
          <p:cNvPr id="16" name="15 Título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0981910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gráfico"/>
          <p:cNvSpPr>
            <a:spLocks noGrp="1"/>
          </p:cNvSpPr>
          <p:nvPr>
            <p:ph type="chart" sz="quarter" idx="13"/>
          </p:nvPr>
        </p:nvSpPr>
        <p:spPr>
          <a:xfrm>
            <a:off x="572420" y="1256563"/>
            <a:ext cx="7993063" cy="2967775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en el icono para agregar un gráfico</a:t>
            </a:r>
            <a:endParaRPr lang="es-ES_tradnl" dirty="0"/>
          </a:p>
        </p:txBody>
      </p:sp>
      <p:sp>
        <p:nvSpPr>
          <p:cNvPr id="10" name="9 Título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10" name="9 Marcador de tabla"/>
          <p:cNvSpPr>
            <a:spLocks noGrp="1"/>
          </p:cNvSpPr>
          <p:nvPr>
            <p:ph type="tbl" sz="quarter" idx="13"/>
          </p:nvPr>
        </p:nvSpPr>
        <p:spPr>
          <a:xfrm>
            <a:off x="460826" y="1168400"/>
            <a:ext cx="8223250" cy="31496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en el icono para agregar una tabla</a:t>
            </a:r>
            <a:endParaRPr lang="es-ES_tradnl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044077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 dirty="0"/>
          </a:p>
        </p:txBody>
      </p:sp>
      <p:sp>
        <p:nvSpPr>
          <p:cNvPr id="4" name="2 Subtítulo"/>
          <p:cNvSpPr>
            <a:spLocks noGrp="1"/>
          </p:cNvSpPr>
          <p:nvPr>
            <p:ph type="subTitle" idx="4294967295"/>
          </p:nvPr>
        </p:nvSpPr>
        <p:spPr>
          <a:xfrm>
            <a:off x="1371600" y="2578390"/>
            <a:ext cx="6400800" cy="131445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subtítulo del patrón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51189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e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 dirty="0"/>
              <a:t>Título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71076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12" name="11 Marcador de posición de imagen"/>
          <p:cNvSpPr>
            <a:spLocks noGrp="1"/>
          </p:cNvSpPr>
          <p:nvPr>
            <p:ph type="pic" sz="quarter" idx="13"/>
          </p:nvPr>
        </p:nvSpPr>
        <p:spPr>
          <a:xfrm>
            <a:off x="4654550" y="1155700"/>
            <a:ext cx="4035425" cy="3192125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en el icono para agregar una imagen</a:t>
            </a:r>
            <a:endParaRPr lang="es-ES_tradnl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o a dos colum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11321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2332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ltima diapositi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1013" y="871437"/>
            <a:ext cx="5748528" cy="114604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0E88898-7183-870A-9084-4D136E3794F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7522" y="2242008"/>
            <a:ext cx="1995509" cy="1139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386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2798625"/>
      </p:ext>
    </p:extLst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15 Imagen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188" y="1306645"/>
            <a:ext cx="4727270" cy="2930381"/>
          </a:xfrm>
          <a:prstGeom prst="rect">
            <a:avLst/>
          </a:prstGeom>
        </p:spPr>
      </p:pic>
      <p:sp>
        <p:nvSpPr>
          <p:cNvPr id="3" name="2 Subtítulo"/>
          <p:cNvSpPr>
            <a:spLocks noGrp="1"/>
          </p:cNvSpPr>
          <p:nvPr>
            <p:ph type="subTitle" idx="1" hasCustomPrompt="1"/>
          </p:nvPr>
        </p:nvSpPr>
        <p:spPr>
          <a:xfrm>
            <a:off x="4571999" y="3000129"/>
            <a:ext cx="4176465" cy="10670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buNone/>
              <a:defRPr sz="27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/>
              <a:t>Ponente</a:t>
            </a:r>
          </a:p>
          <a:p>
            <a:r>
              <a:rPr lang="es-ES" dirty="0"/>
              <a:t>Ponente</a:t>
            </a:r>
          </a:p>
        </p:txBody>
      </p:sp>
      <p:sp>
        <p:nvSpPr>
          <p:cNvPr id="2" name="1 Título"/>
          <p:cNvSpPr>
            <a:spLocks noGrp="1"/>
          </p:cNvSpPr>
          <p:nvPr>
            <p:ph type="ctrTitle" hasCustomPrompt="1"/>
          </p:nvPr>
        </p:nvSpPr>
        <p:spPr>
          <a:xfrm>
            <a:off x="678426" y="1524379"/>
            <a:ext cx="8082116" cy="110251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3200" baseline="0"/>
            </a:lvl1pPr>
          </a:lstStyle>
          <a:p>
            <a:r>
              <a:rPr lang="es-ES" dirty="0"/>
              <a:t>Título de la ponencia</a:t>
            </a:r>
            <a:br>
              <a:rPr lang="es-ES" dirty="0"/>
            </a:br>
            <a:r>
              <a:rPr lang="es-ES" dirty="0"/>
              <a:t>Título de la ponencia</a:t>
            </a:r>
          </a:p>
        </p:txBody>
      </p:sp>
      <p:sp>
        <p:nvSpPr>
          <p:cNvPr id="17" name="3 Marcador de fecha"/>
          <p:cNvSpPr>
            <a:spLocks noGrp="1"/>
          </p:cNvSpPr>
          <p:nvPr>
            <p:ph type="dt" sz="half" idx="4294967295"/>
          </p:nvPr>
        </p:nvSpPr>
        <p:spPr>
          <a:xfrm>
            <a:off x="7324044" y="4771343"/>
            <a:ext cx="1435036" cy="27384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endParaRPr lang="es-ES" dirty="0"/>
          </a:p>
        </p:txBody>
      </p:sp>
      <p:pic>
        <p:nvPicPr>
          <p:cNvPr id="19" name="18 Imagen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086" y="178900"/>
            <a:ext cx="2272745" cy="97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383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nor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Marcador de texto"/>
          <p:cNvSpPr>
            <a:spLocks noGrp="1"/>
          </p:cNvSpPr>
          <p:nvPr>
            <p:ph type="body" sz="quarter" idx="10"/>
          </p:nvPr>
        </p:nvSpPr>
        <p:spPr>
          <a:xfrm>
            <a:off x="454250" y="1268361"/>
            <a:ext cx="8235499" cy="29734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 dirty="0"/>
          </a:p>
        </p:txBody>
      </p:sp>
      <p:sp>
        <p:nvSpPr>
          <p:cNvPr id="13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12428" y="4776892"/>
            <a:ext cx="519144" cy="273844"/>
          </a:xfrm>
          <a:prstGeom prst="rect">
            <a:avLst/>
          </a:prstGeom>
        </p:spPr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6" name="15 Título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10396838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gráfico"/>
          <p:cNvSpPr>
            <a:spLocks noGrp="1"/>
          </p:cNvSpPr>
          <p:nvPr>
            <p:ph type="chart" sz="quarter" idx="13"/>
          </p:nvPr>
        </p:nvSpPr>
        <p:spPr>
          <a:xfrm>
            <a:off x="572420" y="1256563"/>
            <a:ext cx="7993063" cy="2967775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en el icono para agregar un gráfico</a:t>
            </a:r>
            <a:endParaRPr lang="es-ES_tradnl"/>
          </a:p>
        </p:txBody>
      </p:sp>
      <p:sp>
        <p:nvSpPr>
          <p:cNvPr id="10" name="9 Título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1D6E52B4-D22D-43C6-BC51-58DB8B4F73A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25B21AD-DA25-445A-818A-EA0ED6DB1DE6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0043420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10" name="9 Marcador de tabla"/>
          <p:cNvSpPr>
            <a:spLocks noGrp="1"/>
          </p:cNvSpPr>
          <p:nvPr>
            <p:ph type="tbl" sz="quarter" idx="13"/>
          </p:nvPr>
        </p:nvSpPr>
        <p:spPr>
          <a:xfrm>
            <a:off x="460826" y="1168400"/>
            <a:ext cx="8223250" cy="31496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en el icono para agregar una tabla</a:t>
            </a:r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759996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044077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 dirty="0"/>
          </a:p>
        </p:txBody>
      </p:sp>
      <p:sp>
        <p:nvSpPr>
          <p:cNvPr id="4" name="2 Subtítulo"/>
          <p:cNvSpPr>
            <a:spLocks noGrp="1"/>
          </p:cNvSpPr>
          <p:nvPr>
            <p:ph type="subTitle" idx="4294967295"/>
          </p:nvPr>
        </p:nvSpPr>
        <p:spPr>
          <a:xfrm>
            <a:off x="1371600" y="2578390"/>
            <a:ext cx="6400800" cy="131445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subtítulo del patrón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523509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e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 dirty="0"/>
              <a:t>Título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71076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12" name="11 Marcador de posición de imagen"/>
          <p:cNvSpPr>
            <a:spLocks noGrp="1"/>
          </p:cNvSpPr>
          <p:nvPr>
            <p:ph type="pic" sz="quarter" idx="13"/>
          </p:nvPr>
        </p:nvSpPr>
        <p:spPr>
          <a:xfrm>
            <a:off x="4654550" y="1155700"/>
            <a:ext cx="4035425" cy="3192125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en el icono para agregar una imagen</a:t>
            </a:r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74370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o a dos colum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11321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2332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6456194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ltima diapositi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1013" y="871437"/>
            <a:ext cx="5748528" cy="1146048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5515" y="3359767"/>
            <a:ext cx="2103120" cy="524256"/>
          </a:xfrm>
          <a:prstGeom prst="rect">
            <a:avLst/>
          </a:prstGeom>
        </p:spPr>
      </p:pic>
      <p:pic>
        <p:nvPicPr>
          <p:cNvPr id="2" name="1 Imagen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4187" y="2337817"/>
            <a:ext cx="2205775" cy="72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0087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1018313"/>
      </p:ext>
    </p:extLst>
  </p:cSld>
  <p:clrMapOvr>
    <a:masterClrMapping/>
  </p:clrMapOvr>
  <p:transition spd="slow">
    <p:wipe dir="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19531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55576" y="205979"/>
            <a:ext cx="8083624" cy="857250"/>
          </a:xfrm>
          <a:prstGeom prst="rect">
            <a:avLst/>
          </a:prstGeom>
        </p:spPr>
        <p:txBody>
          <a:bodyPr/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62000" y="1200151"/>
            <a:ext cx="80772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19747240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15 Imagen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188" y="1306645"/>
            <a:ext cx="4727270" cy="2930381"/>
          </a:xfrm>
          <a:prstGeom prst="rect">
            <a:avLst/>
          </a:prstGeom>
        </p:spPr>
      </p:pic>
      <p:sp>
        <p:nvSpPr>
          <p:cNvPr id="3" name="2 Subtítulo"/>
          <p:cNvSpPr>
            <a:spLocks noGrp="1"/>
          </p:cNvSpPr>
          <p:nvPr>
            <p:ph type="subTitle" idx="1" hasCustomPrompt="1"/>
          </p:nvPr>
        </p:nvSpPr>
        <p:spPr>
          <a:xfrm>
            <a:off x="4571999" y="3000129"/>
            <a:ext cx="4176465" cy="10670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buNone/>
              <a:defRPr sz="27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/>
              <a:t>Ponente</a:t>
            </a:r>
          </a:p>
          <a:p>
            <a:r>
              <a:rPr lang="es-ES" dirty="0"/>
              <a:t>Ponente</a:t>
            </a:r>
          </a:p>
        </p:txBody>
      </p:sp>
      <p:sp>
        <p:nvSpPr>
          <p:cNvPr id="2" name="1 Título"/>
          <p:cNvSpPr>
            <a:spLocks noGrp="1"/>
          </p:cNvSpPr>
          <p:nvPr>
            <p:ph type="ctrTitle" hasCustomPrompt="1"/>
          </p:nvPr>
        </p:nvSpPr>
        <p:spPr>
          <a:xfrm>
            <a:off x="678426" y="1524379"/>
            <a:ext cx="8082116" cy="1102519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3200" baseline="0"/>
            </a:lvl1pPr>
          </a:lstStyle>
          <a:p>
            <a:r>
              <a:rPr lang="es-ES" dirty="0"/>
              <a:t>Título de la ponencia</a:t>
            </a:r>
            <a:br>
              <a:rPr lang="es-ES" dirty="0"/>
            </a:br>
            <a:r>
              <a:rPr lang="es-ES" dirty="0"/>
              <a:t>Título de la ponencia</a:t>
            </a:r>
          </a:p>
        </p:txBody>
      </p:sp>
      <p:sp>
        <p:nvSpPr>
          <p:cNvPr id="17" name="3 Marcador de fecha"/>
          <p:cNvSpPr>
            <a:spLocks noGrp="1"/>
          </p:cNvSpPr>
          <p:nvPr>
            <p:ph type="dt" sz="half" idx="4294967295"/>
          </p:nvPr>
        </p:nvSpPr>
        <p:spPr>
          <a:xfrm>
            <a:off x="7324044" y="4771343"/>
            <a:ext cx="1435036" cy="273844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endParaRPr lang="es-ES" dirty="0"/>
          </a:p>
        </p:txBody>
      </p:sp>
      <p:pic>
        <p:nvPicPr>
          <p:cNvPr id="19" name="18 Imagen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086" y="178900"/>
            <a:ext cx="2272745" cy="97348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83E025C-804F-92ED-50D2-111584B90D7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1888" y="178900"/>
            <a:ext cx="2553459" cy="50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4164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nor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Marcador de texto"/>
          <p:cNvSpPr>
            <a:spLocks noGrp="1"/>
          </p:cNvSpPr>
          <p:nvPr>
            <p:ph type="body" sz="quarter" idx="10"/>
          </p:nvPr>
        </p:nvSpPr>
        <p:spPr>
          <a:xfrm>
            <a:off x="454250" y="1268361"/>
            <a:ext cx="8235499" cy="29734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 dirty="0"/>
          </a:p>
        </p:txBody>
      </p:sp>
      <p:sp>
        <p:nvSpPr>
          <p:cNvPr id="16" name="15 Título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138663202"/>
      </p:ext>
    </p:extLst>
  </p:cSld>
  <p:clrMapOvr>
    <a:masterClrMapping/>
  </p:clrMapOvr>
  <p:hf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gráfico"/>
          <p:cNvSpPr>
            <a:spLocks noGrp="1"/>
          </p:cNvSpPr>
          <p:nvPr>
            <p:ph type="chart" sz="quarter" idx="13"/>
          </p:nvPr>
        </p:nvSpPr>
        <p:spPr>
          <a:xfrm>
            <a:off x="572420" y="1256563"/>
            <a:ext cx="7993063" cy="2967775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en el icono para agregar un gráfico</a:t>
            </a:r>
            <a:endParaRPr lang="es-ES_tradnl" dirty="0"/>
          </a:p>
        </p:txBody>
      </p:sp>
      <p:sp>
        <p:nvSpPr>
          <p:cNvPr id="10" name="9 Título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016323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10" name="9 Marcador de tabla"/>
          <p:cNvSpPr>
            <a:spLocks noGrp="1"/>
          </p:cNvSpPr>
          <p:nvPr>
            <p:ph type="tbl" sz="quarter" idx="13"/>
          </p:nvPr>
        </p:nvSpPr>
        <p:spPr>
          <a:xfrm>
            <a:off x="460826" y="1168400"/>
            <a:ext cx="8223250" cy="31496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en el icono para agregar una tabla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686069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044077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 dirty="0"/>
          </a:p>
        </p:txBody>
      </p:sp>
      <p:sp>
        <p:nvSpPr>
          <p:cNvPr id="4" name="2 Subtítulo"/>
          <p:cNvSpPr>
            <a:spLocks noGrp="1"/>
          </p:cNvSpPr>
          <p:nvPr>
            <p:ph type="subTitle" idx="4294967295"/>
          </p:nvPr>
        </p:nvSpPr>
        <p:spPr>
          <a:xfrm>
            <a:off x="1371600" y="2578390"/>
            <a:ext cx="6400800" cy="131445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subtítulo del patrón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9666871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e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 dirty="0"/>
              <a:t>Título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71076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12" name="11 Marcador de posición de imagen"/>
          <p:cNvSpPr>
            <a:spLocks noGrp="1"/>
          </p:cNvSpPr>
          <p:nvPr>
            <p:ph type="pic" sz="quarter" idx="13"/>
          </p:nvPr>
        </p:nvSpPr>
        <p:spPr>
          <a:xfrm>
            <a:off x="4654550" y="1155700"/>
            <a:ext cx="4035425" cy="3192125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en el icono para agregar una imagen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5703621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o a dos colum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11321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2332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9137481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ltima diapositi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1013" y="871437"/>
            <a:ext cx="5748528" cy="114604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0E88898-7183-870A-9084-4D136E3794F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7522" y="2242008"/>
            <a:ext cx="1995509" cy="1139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9400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202224"/>
            <a:ext cx="8077200" cy="8572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 eaLnBrk="1" latinLnBrk="0" hangingPunct="1">
              <a:defRPr kumimoji="0" lang="es-ES" sz="3400" b="1">
                <a:solidFill>
                  <a:srgbClr val="2F6EBB"/>
                </a:solidFill>
              </a:defRPr>
            </a:lvl1pPr>
          </a:lstStyle>
          <a:p>
            <a:r>
              <a:rPr kumimoji="0" lang="es-ES" dirty="0"/>
              <a:t>Haga clic para modificar el estilo de título del patrón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197310"/>
            <a:ext cx="8077200" cy="3223022"/>
          </a:xfrm>
          <a:prstGeom prst="rect">
            <a:avLst/>
          </a:prstGeom>
        </p:spPr>
        <p:txBody>
          <a:bodyPr>
            <a:normAutofit/>
          </a:bodyPr>
          <a:lstStyle>
            <a:lvl1pPr eaLnBrk="1" latinLnBrk="0" hangingPunct="1">
              <a:defRPr kumimoji="0" lang="es-ES" sz="2800">
                <a:latin typeface="+mn-lt"/>
              </a:defRPr>
            </a:lvl1pPr>
            <a:lvl2pPr eaLnBrk="1" latinLnBrk="0" hangingPunct="1">
              <a:defRPr kumimoji="0" lang="es-ES" sz="2400">
                <a:latin typeface="+mn-lt"/>
              </a:defRPr>
            </a:lvl2pPr>
            <a:lvl3pPr eaLnBrk="1" latinLnBrk="0" hangingPunct="1">
              <a:defRPr kumimoji="0" lang="es-ES" sz="2000">
                <a:latin typeface="+mn-lt"/>
              </a:defRPr>
            </a:lvl3pPr>
            <a:lvl4pPr eaLnBrk="1" latinLnBrk="0" hangingPunct="1">
              <a:defRPr kumimoji="0" lang="es-ES" sz="2000">
                <a:latin typeface="+mn-lt"/>
              </a:defRPr>
            </a:lvl4pPr>
            <a:lvl5pPr eaLnBrk="1" latinLnBrk="0" hangingPunct="1">
              <a:defRPr kumimoji="0" lang="es-ES" sz="2000">
                <a:latin typeface="+mn-lt"/>
              </a:defRPr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72744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54544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31255" y="4692148"/>
            <a:ext cx="540211" cy="36933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r">
              <a:defRPr sz="24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fld id="{D96F9206-8575-43C1-9471-9C5E6E91247F}" type="slidenum">
              <a:rPr lang="es-ES" smtClean="0"/>
              <a:t>‹Nº›</a:t>
            </a:fld>
            <a:endParaRPr lang="es-ES"/>
          </a:p>
        </p:txBody>
      </p:sp>
      <p:sp>
        <p:nvSpPr>
          <p:cNvPr id="5" name="Tijdelijke aanduiding voor titel 1"/>
          <p:cNvSpPr>
            <a:spLocks noGrp="1"/>
          </p:cNvSpPr>
          <p:nvPr>
            <p:ph type="title"/>
          </p:nvPr>
        </p:nvSpPr>
        <p:spPr>
          <a:xfrm>
            <a:off x="720676" y="205981"/>
            <a:ext cx="6500185" cy="5083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87770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9228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image" Target="../media/image9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DDCABE3-A5DA-D360-F942-49965A2169F9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6936" y="4513839"/>
            <a:ext cx="2162634" cy="43459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1" r:id="rId4"/>
    <p:sldLayoutId id="2147483662" r:id="rId5"/>
    <p:sldLayoutId id="2147483653" r:id="rId6"/>
    <p:sldLayoutId id="2147483656" r:id="rId7"/>
    <p:sldLayoutId id="2147483663" r:id="rId8"/>
    <p:sldLayoutId id="2147483676" r:id="rId9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305802" y="4788998"/>
            <a:ext cx="50144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5B21AD-DA25-445A-818A-EA0ED6DB1DE6}" type="slidenum">
              <a:rPr lang="es-ES_tradnl" smtClean="0"/>
              <a:pPr/>
              <a:t>‹Nº›</a:t>
            </a:fld>
            <a:endParaRPr lang="es-ES_tradnl"/>
          </a:p>
        </p:txBody>
      </p:sp>
      <p:sp>
        <p:nvSpPr>
          <p:cNvPr id="9" name="13 Marcador de número de diapositiva"/>
          <p:cNvSpPr txBox="1">
            <a:spLocks/>
          </p:cNvSpPr>
          <p:nvPr userDrawn="1"/>
        </p:nvSpPr>
        <p:spPr>
          <a:xfrm>
            <a:off x="4305802" y="4788998"/>
            <a:ext cx="50144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ct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25B21AD-DA25-445A-818A-EA0ED6DB1DE6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13940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1CBE75A-B5A1-52CD-331A-37AA4460E0C8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6190183" y="4465314"/>
            <a:ext cx="2548349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907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91" r:id="rId9"/>
    <p:sldLayoutId id="2147483692" r:id="rId10"/>
    <p:sldLayoutId id="2147483693" r:id="rId11"/>
    <p:sldLayoutId id="2147483695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raul.garcia@cdti.es" TargetMode="External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hyperlink" Target="https://www.cdti.es/ayudas/ayudas-neotec-2025" TargetMode="External"/><Relationship Id="rId7" Type="http://schemas.openxmlformats.org/officeDocument/2006/relationships/image" Target="../media/image2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2.svg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hyperlink" Target="https://www.cdti.es/ayudas/misiones-ciencia-e-innovacion-2026" TargetMode="External"/><Relationship Id="rId7" Type="http://schemas.openxmlformats.org/officeDocument/2006/relationships/image" Target="../media/image23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svg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ti.es/ayudas/ayudas-cervera-para-centros-tecnologicos-2026" TargetMode="External"/><Relationship Id="rId7" Type="http://schemas.openxmlformats.org/officeDocument/2006/relationships/image" Target="../media/image24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svg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cid:image001.png@01DCE843.C7C71C40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cid:image002.png@01DCE843.C7C71C40" TargetMode="Externa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hyperlink" Target="mailto:dptoGIPD@cdti.es" TargetMode="External"/><Relationship Id="rId3" Type="http://schemas.openxmlformats.org/officeDocument/2006/relationships/hyperlink" Target="http://www.cdti.es/index.asp?MP=8&amp;MS=155&amp;MN=2" TargetMode="External"/><Relationship Id="rId7" Type="http://schemas.openxmlformats.org/officeDocument/2006/relationships/hyperlink" Target="http://www.horizonteeuropa.es/" TargetMode="External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11" Type="http://schemas.openxmlformats.org/officeDocument/2006/relationships/image" Target="../media/image38.png"/><Relationship Id="rId5" Type="http://schemas.openxmlformats.org/officeDocument/2006/relationships/hyperlink" Target="https://www.cdti.es/index.asp?MP=103&amp;MS=0&amp;MN=1&amp;r=1366*768" TargetMode="External"/><Relationship Id="rId10" Type="http://schemas.openxmlformats.org/officeDocument/2006/relationships/image" Target="../media/image37.jpeg"/><Relationship Id="rId4" Type="http://schemas.openxmlformats.org/officeDocument/2006/relationships/image" Target="../media/image34.png"/><Relationship Id="rId9" Type="http://schemas.openxmlformats.org/officeDocument/2006/relationships/hyperlink" Target="http://perspectivacdti.es/" TargetMode="External"/><Relationship Id="rId1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2">
            <a:extLst>
              <a:ext uri="{FF2B5EF4-FFF2-40B4-BE49-F238E27FC236}">
                <a16:creationId xmlns:a16="http://schemas.microsoft.com/office/drawing/2014/main" id="{00F2439D-D5F6-128B-B142-E746B4083F8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188" y="4454760"/>
            <a:ext cx="5330190" cy="467995"/>
          </a:xfrm>
          <a:prstGeom prst="rect">
            <a:avLst/>
          </a:prstGeom>
        </p:spPr>
      </p:pic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1247371" y="1625082"/>
            <a:ext cx="7148397" cy="880439"/>
          </a:xfrm>
        </p:spPr>
        <p:txBody>
          <a:bodyPr>
            <a:noAutofit/>
          </a:bodyPr>
          <a:lstStyle/>
          <a:p>
            <a:r>
              <a:rPr lang="es-ES" sz="2400" b="1" i="0" dirty="0">
                <a:effectLst/>
                <a:latin typeface="apercu"/>
              </a:rPr>
              <a:t>Tecnologías de uso dual en programas de CDTI: Oportunidades en defensa y seguridad</a:t>
            </a:r>
            <a:endParaRPr lang="es-ES_tradnl" sz="2400" dirty="0">
              <a:latin typeface="Barlow" panose="000005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2" name="1 Subtítulo">
            <a:extLst>
              <a:ext uri="{FF2B5EF4-FFF2-40B4-BE49-F238E27FC236}">
                <a16:creationId xmlns:a16="http://schemas.microsoft.com/office/drawing/2014/main" id="{2CEE0877-D921-7DD1-ED3B-D4F4255977A5}"/>
              </a:ext>
            </a:extLst>
          </p:cNvPr>
          <p:cNvSpPr txBox="1">
            <a:spLocks/>
          </p:cNvSpPr>
          <p:nvPr/>
        </p:nvSpPr>
        <p:spPr>
          <a:xfrm>
            <a:off x="3162232" y="3389843"/>
            <a:ext cx="5233536" cy="1067045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0" indent="0" algn="r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dirty="0"/>
              <a:t>Raúl García Esparza</a:t>
            </a:r>
          </a:p>
          <a:p>
            <a:r>
              <a:rPr lang="es-ES_tradnl" dirty="0">
                <a:hlinkClick r:id="rId3"/>
              </a:rPr>
              <a:t>raul.garcia@cdti.es</a:t>
            </a:r>
            <a:r>
              <a:rPr lang="es-ES_tradnl" dirty="0"/>
              <a:t> </a:t>
            </a:r>
          </a:p>
          <a:p>
            <a:r>
              <a:rPr lang="es-ES_tradnl" dirty="0"/>
              <a:t>Dpto. Programas Tecnológicos Multilaterales y Duales</a:t>
            </a:r>
          </a:p>
          <a:p>
            <a:r>
              <a:rPr lang="es-ES_tradnl" dirty="0"/>
              <a:t>CDTI E.P.E.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en-US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@CDTI_innovacion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026796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4 Menos">
            <a:extLst>
              <a:ext uri="{FF2B5EF4-FFF2-40B4-BE49-F238E27FC236}">
                <a16:creationId xmlns:a16="http://schemas.microsoft.com/office/drawing/2014/main" id="{A1E4138F-7E5B-88F2-29A1-D315FA84EE3F}"/>
              </a:ext>
            </a:extLst>
          </p:cNvPr>
          <p:cNvSpPr/>
          <p:nvPr/>
        </p:nvSpPr>
        <p:spPr>
          <a:xfrm>
            <a:off x="-287050" y="497905"/>
            <a:ext cx="5027662" cy="217409"/>
          </a:xfrm>
          <a:prstGeom prst="mathMinus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Título 3">
            <a:extLst>
              <a:ext uri="{FF2B5EF4-FFF2-40B4-BE49-F238E27FC236}">
                <a16:creationId xmlns:a16="http://schemas.microsoft.com/office/drawing/2014/main" id="{F436FE72-BF6D-E643-7276-BF41A9FBC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/>
          <a:lstStyle/>
          <a:p>
            <a:pPr algn="l"/>
            <a:r>
              <a:rPr lang="es-ES" sz="2400" b="1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Financiación</a:t>
            </a:r>
            <a:r>
              <a:rPr lang="es-ES" sz="3600" dirty="0">
                <a:solidFill>
                  <a:schemeClr val="tx2"/>
                </a:solidFill>
              </a:rPr>
              <a:t> </a:t>
            </a:r>
            <a:r>
              <a:rPr lang="es-ES" sz="2400" b="1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I+D+i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0BDE8229-F008-8C2A-1DA4-6C67B722F188}"/>
              </a:ext>
            </a:extLst>
          </p:cNvPr>
          <p:cNvCxnSpPr/>
          <p:nvPr/>
        </p:nvCxnSpPr>
        <p:spPr>
          <a:xfrm>
            <a:off x="4572000" y="389106"/>
            <a:ext cx="0" cy="4403388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B134DB48-A216-DDEA-23FA-FAD3BEC0CB0C}"/>
              </a:ext>
            </a:extLst>
          </p:cNvPr>
          <p:cNvCxnSpPr>
            <a:cxnSpLocks/>
          </p:cNvCxnSpPr>
          <p:nvPr/>
        </p:nvCxnSpPr>
        <p:spPr>
          <a:xfrm flipH="1">
            <a:off x="512323" y="2658894"/>
            <a:ext cx="7872920" cy="0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C935440-92CC-34C0-B163-5406EC74E3E3}"/>
              </a:ext>
            </a:extLst>
          </p:cNvPr>
          <p:cNvSpPr txBox="1"/>
          <p:nvPr/>
        </p:nvSpPr>
        <p:spPr>
          <a:xfrm>
            <a:off x="367423" y="706513"/>
            <a:ext cx="2765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Compra Pública Innovadora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E6586E0C-7D1B-9DFF-7B1E-104FE76257BA}"/>
              </a:ext>
            </a:extLst>
          </p:cNvPr>
          <p:cNvSpPr txBox="1"/>
          <p:nvPr/>
        </p:nvSpPr>
        <p:spPr>
          <a:xfrm>
            <a:off x="4661777" y="715314"/>
            <a:ext cx="3604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Ayudas Parcialmente Reembolsables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2EE3C1E0-57D0-E4A7-7356-68B805052334}"/>
              </a:ext>
            </a:extLst>
          </p:cNvPr>
          <p:cNvSpPr txBox="1"/>
          <p:nvPr/>
        </p:nvSpPr>
        <p:spPr>
          <a:xfrm>
            <a:off x="512323" y="2771545"/>
            <a:ext cx="20020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Inversión en capital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D641AAF9-F760-80FD-667A-F1E50416FEB0}"/>
              </a:ext>
            </a:extLst>
          </p:cNvPr>
          <p:cNvSpPr txBox="1"/>
          <p:nvPr/>
        </p:nvSpPr>
        <p:spPr>
          <a:xfrm>
            <a:off x="4661777" y="2771545"/>
            <a:ext cx="1471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Subvenciones</a:t>
            </a:r>
          </a:p>
        </p:txBody>
      </p:sp>
      <p:pic>
        <p:nvPicPr>
          <p:cNvPr id="25" name="Imagen 24" descr="Humo saliendo de un avión&#10;&#10;Descripción generada automáticamente con confianza media">
            <a:extLst>
              <a:ext uri="{FF2B5EF4-FFF2-40B4-BE49-F238E27FC236}">
                <a16:creationId xmlns:a16="http://schemas.microsoft.com/office/drawing/2014/main" id="{F157F9F9-CAD2-85B5-68DB-DF8497CDD07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302648" y="998302"/>
            <a:ext cx="2834803" cy="1583784"/>
          </a:xfrm>
          <a:prstGeom prst="rect">
            <a:avLst/>
          </a:prstGeom>
        </p:spPr>
      </p:pic>
      <p:pic>
        <p:nvPicPr>
          <p:cNvPr id="27" name="Imagen 26" descr="Una caricatura de una ciudad&#10;&#10;Descripción generada automáticamente con confianza media">
            <a:extLst>
              <a:ext uri="{FF2B5EF4-FFF2-40B4-BE49-F238E27FC236}">
                <a16:creationId xmlns:a16="http://schemas.microsoft.com/office/drawing/2014/main" id="{15008901-F2C7-C020-C8B8-457455FCB65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6879" y="3140877"/>
            <a:ext cx="2750497" cy="1583177"/>
          </a:xfrm>
          <a:prstGeom prst="rect">
            <a:avLst/>
          </a:prstGeom>
        </p:spPr>
      </p:pic>
      <p:grpSp>
        <p:nvGrpSpPr>
          <p:cNvPr id="50" name="Grupo 49">
            <a:extLst>
              <a:ext uri="{FF2B5EF4-FFF2-40B4-BE49-F238E27FC236}">
                <a16:creationId xmlns:a16="http://schemas.microsoft.com/office/drawing/2014/main" id="{E175C39A-D811-71A9-77E7-B7FBBCDF67BB}"/>
              </a:ext>
            </a:extLst>
          </p:cNvPr>
          <p:cNvGrpSpPr/>
          <p:nvPr/>
        </p:nvGrpSpPr>
        <p:grpSpPr>
          <a:xfrm>
            <a:off x="4165229" y="1093898"/>
            <a:ext cx="4844263" cy="1322600"/>
            <a:chOff x="4165229" y="1093898"/>
            <a:chExt cx="4844263" cy="1322600"/>
          </a:xfrm>
        </p:grpSpPr>
        <p:grpSp>
          <p:nvGrpSpPr>
            <p:cNvPr id="49" name="Grupo 48">
              <a:extLst>
                <a:ext uri="{FF2B5EF4-FFF2-40B4-BE49-F238E27FC236}">
                  <a16:creationId xmlns:a16="http://schemas.microsoft.com/office/drawing/2014/main" id="{1E03F50E-D65C-DEFE-33EB-79CC52E76C71}"/>
                </a:ext>
              </a:extLst>
            </p:cNvPr>
            <p:cNvGrpSpPr/>
            <p:nvPr/>
          </p:nvGrpSpPr>
          <p:grpSpPr>
            <a:xfrm>
              <a:off x="4642322" y="1093898"/>
              <a:ext cx="3833709" cy="1322600"/>
              <a:chOff x="4661777" y="1084646"/>
              <a:chExt cx="3833709" cy="1322600"/>
            </a:xfrm>
          </p:grpSpPr>
          <p:sp>
            <p:nvSpPr>
              <p:cNvPr id="40" name="Rectángulo: esquinas redondeadas 39">
                <a:extLst>
                  <a:ext uri="{FF2B5EF4-FFF2-40B4-BE49-F238E27FC236}">
                    <a16:creationId xmlns:a16="http://schemas.microsoft.com/office/drawing/2014/main" id="{3CC9518E-EF07-0120-07AA-2006AC24D3AC}"/>
                  </a:ext>
                </a:extLst>
              </p:cNvPr>
              <p:cNvSpPr/>
              <p:nvPr/>
            </p:nvSpPr>
            <p:spPr>
              <a:xfrm>
                <a:off x="4661777" y="1761340"/>
                <a:ext cx="3833709" cy="645906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9" name="Rectángulo: esquinas redondeadas 38">
                <a:extLst>
                  <a:ext uri="{FF2B5EF4-FFF2-40B4-BE49-F238E27FC236}">
                    <a16:creationId xmlns:a16="http://schemas.microsoft.com/office/drawing/2014/main" id="{0CA748CA-42D9-FAFD-893E-E7559CCB313B}"/>
                  </a:ext>
                </a:extLst>
              </p:cNvPr>
              <p:cNvSpPr/>
              <p:nvPr/>
            </p:nvSpPr>
            <p:spPr>
              <a:xfrm>
                <a:off x="4661777" y="1084646"/>
                <a:ext cx="3833709" cy="645906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34" name="38 CuadroTexto">
              <a:extLst>
                <a:ext uri="{FF2B5EF4-FFF2-40B4-BE49-F238E27FC236}">
                  <a16:creationId xmlns:a16="http://schemas.microsoft.com/office/drawing/2014/main" id="{308E013E-20D7-76DA-C29D-4767D72A21CD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4165229" y="1705672"/>
              <a:ext cx="4704327" cy="30731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/>
              <a:r>
                <a:rPr lang="es-ES" sz="1400" dirty="0">
                  <a:latin typeface="+mn-lt"/>
                </a:rPr>
                <a:t>LÍNEA DIRECTA DE INNOVACIÓN-LIC</a:t>
              </a:r>
            </a:p>
          </p:txBody>
        </p:sp>
        <p:sp>
          <p:nvSpPr>
            <p:cNvPr id="32" name="38 CuadroTexto">
              <a:extLst>
                <a:ext uri="{FF2B5EF4-FFF2-40B4-BE49-F238E27FC236}">
                  <a16:creationId xmlns:a16="http://schemas.microsoft.com/office/drawing/2014/main" id="{777D0E36-6FE8-4F0E-A3A9-E0C4E5038E74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4264998" y="2065319"/>
              <a:ext cx="4744494" cy="30724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/>
              <a:r>
                <a:rPr lang="es-ES" sz="1400" dirty="0">
                  <a:latin typeface="+mn-lt"/>
                </a:rPr>
                <a:t>LÍNEA DE EXPANSION-LIC-A</a:t>
              </a:r>
              <a:endParaRPr lang="es-ES" sz="1400" dirty="0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37" name="38 CuadroTexto">
              <a:extLst>
                <a:ext uri="{FF2B5EF4-FFF2-40B4-BE49-F238E27FC236}">
                  <a16:creationId xmlns:a16="http://schemas.microsoft.com/office/drawing/2014/main" id="{D96E1498-A887-AD41-0999-D701502942F3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4389763" y="1246102"/>
              <a:ext cx="4338825" cy="276999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1200" dirty="0"/>
                <a:t>Proyectos de I+D, Coop. tecnológica </a:t>
              </a:r>
              <a:r>
                <a:rPr lang="es-ES" sz="1200" dirty="0" err="1"/>
                <a:t>internacional,DUALES</a:t>
              </a:r>
              <a:endParaRPr lang="es-ES" sz="1200" dirty="0"/>
            </a:p>
          </p:txBody>
        </p:sp>
      </p:grpSp>
      <p:grpSp>
        <p:nvGrpSpPr>
          <p:cNvPr id="48" name="Grupo 47">
            <a:extLst>
              <a:ext uri="{FF2B5EF4-FFF2-40B4-BE49-F238E27FC236}">
                <a16:creationId xmlns:a16="http://schemas.microsoft.com/office/drawing/2014/main" id="{8F05AD99-44F4-58A2-9D5A-81C6DE6069F8}"/>
              </a:ext>
            </a:extLst>
          </p:cNvPr>
          <p:cNvGrpSpPr/>
          <p:nvPr/>
        </p:nvGrpSpPr>
        <p:grpSpPr>
          <a:xfrm>
            <a:off x="4788741" y="3262009"/>
            <a:ext cx="3579778" cy="1396859"/>
            <a:chOff x="4788741" y="3262009"/>
            <a:chExt cx="3579778" cy="1396859"/>
          </a:xfrm>
        </p:grpSpPr>
        <p:sp>
          <p:nvSpPr>
            <p:cNvPr id="45" name="Rectángulo: esquinas redondeadas 44">
              <a:extLst>
                <a:ext uri="{FF2B5EF4-FFF2-40B4-BE49-F238E27FC236}">
                  <a16:creationId xmlns:a16="http://schemas.microsoft.com/office/drawing/2014/main" id="{D7DF975E-A6D0-ED4B-9067-C546A8EE45BB}"/>
                </a:ext>
              </a:extLst>
            </p:cNvPr>
            <p:cNvSpPr/>
            <p:nvPr/>
          </p:nvSpPr>
          <p:spPr>
            <a:xfrm>
              <a:off x="4788742" y="3262009"/>
              <a:ext cx="3579777" cy="668269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>
                  <a:solidFill>
                    <a:schemeClr val="tx1"/>
                  </a:solidFill>
                </a:rPr>
                <a:t>MISIONES, INNTERCONECTA</a:t>
              </a:r>
            </a:p>
          </p:txBody>
        </p:sp>
        <p:sp>
          <p:nvSpPr>
            <p:cNvPr id="46" name="Rectángulo: esquinas redondeadas 45">
              <a:extLst>
                <a:ext uri="{FF2B5EF4-FFF2-40B4-BE49-F238E27FC236}">
                  <a16:creationId xmlns:a16="http://schemas.microsoft.com/office/drawing/2014/main" id="{CF6F47C9-763F-CF84-F9A9-774335F53B4B}"/>
                </a:ext>
              </a:extLst>
            </p:cNvPr>
            <p:cNvSpPr/>
            <p:nvPr/>
          </p:nvSpPr>
          <p:spPr>
            <a:xfrm>
              <a:off x="4788741" y="3990599"/>
              <a:ext cx="3579777" cy="668269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>
                  <a:solidFill>
                    <a:schemeClr val="tx1"/>
                  </a:solidFill>
                </a:rPr>
                <a:t>CERVERA, Neotec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95815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0C4FDD13-BE2C-1E90-AD5E-C310C3D4FA25}"/>
              </a:ext>
            </a:extLst>
          </p:cNvPr>
          <p:cNvCxnSpPr>
            <a:cxnSpLocks/>
          </p:cNvCxnSpPr>
          <p:nvPr/>
        </p:nvCxnSpPr>
        <p:spPr>
          <a:xfrm>
            <a:off x="1244234" y="546513"/>
            <a:ext cx="0" cy="3656083"/>
          </a:xfrm>
          <a:prstGeom prst="straightConnector1">
            <a:avLst/>
          </a:prstGeom>
          <a:ln w="25400" cap="flat" cmpd="sng" algn="ctr">
            <a:solidFill>
              <a:srgbClr val="0B8FC7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0" name="CuadroTexto 9">
            <a:extLst>
              <a:ext uri="{FF2B5EF4-FFF2-40B4-BE49-F238E27FC236}">
                <a16:creationId xmlns:a16="http://schemas.microsoft.com/office/drawing/2014/main" id="{D3D5A0B9-5313-90E7-80C5-40A9C86CAC13}"/>
              </a:ext>
            </a:extLst>
          </p:cNvPr>
          <p:cNvSpPr txBox="1"/>
          <p:nvPr/>
        </p:nvSpPr>
        <p:spPr>
          <a:xfrm>
            <a:off x="349429" y="4364739"/>
            <a:ext cx="6988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sng" strike="noStrike" kern="1200" cap="none" spc="0" normalizeH="0" baseline="0" noProof="0" dirty="0">
                <a:ln>
                  <a:noFill/>
                </a:ln>
                <a:solidFill>
                  <a:srgbClr val="0B8FC7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TRL &gt;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F5D3BE4-5C78-04BC-F5D9-B4A5C7ABBE03}"/>
              </a:ext>
            </a:extLst>
          </p:cNvPr>
          <p:cNvSpPr txBox="1"/>
          <p:nvPr/>
        </p:nvSpPr>
        <p:spPr>
          <a:xfrm>
            <a:off x="-339637" y="1245229"/>
            <a:ext cx="20639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B8FC7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Investigación </a:t>
            </a:r>
            <a:b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B8FC7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</a:b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B8FC7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industrial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6BB9F63-2F47-D638-7955-01BC6550608A}"/>
              </a:ext>
            </a:extLst>
          </p:cNvPr>
          <p:cNvSpPr txBox="1"/>
          <p:nvPr/>
        </p:nvSpPr>
        <p:spPr>
          <a:xfrm>
            <a:off x="-339637" y="2177370"/>
            <a:ext cx="20639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B8FC7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Desarrollo</a:t>
            </a:r>
            <a:b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B8FC7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</a:b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B8FC7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experimental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644B90F-1D1D-2472-259C-F473A2C7BC4F}"/>
              </a:ext>
            </a:extLst>
          </p:cNvPr>
          <p:cNvSpPr txBox="1"/>
          <p:nvPr/>
        </p:nvSpPr>
        <p:spPr>
          <a:xfrm>
            <a:off x="-339637" y="3158915"/>
            <a:ext cx="20639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B8FC7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Innovación</a:t>
            </a:r>
          </a:p>
        </p:txBody>
      </p:sp>
      <p:sp>
        <p:nvSpPr>
          <p:cNvPr id="15" name="Flecha: cheurón 14">
            <a:extLst>
              <a:ext uri="{FF2B5EF4-FFF2-40B4-BE49-F238E27FC236}">
                <a16:creationId xmlns:a16="http://schemas.microsoft.com/office/drawing/2014/main" id="{3065934F-E230-2468-AFF6-ABDEC307C5C1}"/>
              </a:ext>
            </a:extLst>
          </p:cNvPr>
          <p:cNvSpPr/>
          <p:nvPr/>
        </p:nvSpPr>
        <p:spPr>
          <a:xfrm>
            <a:off x="1449977" y="4023344"/>
            <a:ext cx="1090748" cy="224698"/>
          </a:xfrm>
          <a:prstGeom prst="chevron">
            <a:avLst/>
          </a:prstGeom>
          <a:solidFill>
            <a:srgbClr val="0B8FC7"/>
          </a:solidFill>
          <a:ln>
            <a:solidFill>
              <a:srgbClr val="0B8FC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0143BE7C-42EA-DCC9-E96B-338E6C492F5F}"/>
              </a:ext>
            </a:extLst>
          </p:cNvPr>
          <p:cNvSpPr txBox="1"/>
          <p:nvPr/>
        </p:nvSpPr>
        <p:spPr>
          <a:xfrm>
            <a:off x="1521824" y="3997193"/>
            <a:ext cx="9111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Semilla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5B342D47-1631-ECA0-B8AB-4884AF3AB350}"/>
              </a:ext>
            </a:extLst>
          </p:cNvPr>
          <p:cNvSpPr txBox="1"/>
          <p:nvPr/>
        </p:nvSpPr>
        <p:spPr>
          <a:xfrm>
            <a:off x="153486" y="3998082"/>
            <a:ext cx="10907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B8FC7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Mercado</a:t>
            </a:r>
          </a:p>
        </p:txBody>
      </p:sp>
      <p:sp>
        <p:nvSpPr>
          <p:cNvPr id="18" name="Flecha: cheurón 17">
            <a:extLst>
              <a:ext uri="{FF2B5EF4-FFF2-40B4-BE49-F238E27FC236}">
                <a16:creationId xmlns:a16="http://schemas.microsoft.com/office/drawing/2014/main" id="{D1F87234-5F38-89F9-1B17-7FD29B0E3572}"/>
              </a:ext>
            </a:extLst>
          </p:cNvPr>
          <p:cNvSpPr/>
          <p:nvPr/>
        </p:nvSpPr>
        <p:spPr>
          <a:xfrm>
            <a:off x="2557050" y="4023344"/>
            <a:ext cx="1090748" cy="224698"/>
          </a:xfrm>
          <a:prstGeom prst="chevron">
            <a:avLst/>
          </a:prstGeom>
          <a:solidFill>
            <a:srgbClr val="0B8FC7"/>
          </a:solidFill>
          <a:ln>
            <a:solidFill>
              <a:srgbClr val="0B8FC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5EF70E33-359F-1679-E157-DE93D0C2BC5F}"/>
              </a:ext>
            </a:extLst>
          </p:cNvPr>
          <p:cNvSpPr txBox="1"/>
          <p:nvPr/>
        </p:nvSpPr>
        <p:spPr>
          <a:xfrm>
            <a:off x="2628897" y="3997193"/>
            <a:ext cx="9111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Start</a:t>
            </a: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 - up</a:t>
            </a:r>
          </a:p>
        </p:txBody>
      </p:sp>
      <p:sp>
        <p:nvSpPr>
          <p:cNvPr id="20" name="Flecha: cheurón 19">
            <a:extLst>
              <a:ext uri="{FF2B5EF4-FFF2-40B4-BE49-F238E27FC236}">
                <a16:creationId xmlns:a16="http://schemas.microsoft.com/office/drawing/2014/main" id="{A067E112-FB6F-A84B-0B89-46FDF6C7D880}"/>
              </a:ext>
            </a:extLst>
          </p:cNvPr>
          <p:cNvSpPr/>
          <p:nvPr/>
        </p:nvSpPr>
        <p:spPr>
          <a:xfrm>
            <a:off x="3655966" y="4023344"/>
            <a:ext cx="1209948" cy="224698"/>
          </a:xfrm>
          <a:prstGeom prst="chevron">
            <a:avLst/>
          </a:prstGeom>
          <a:solidFill>
            <a:srgbClr val="0B8FC7"/>
          </a:solidFill>
          <a:ln>
            <a:solidFill>
              <a:srgbClr val="0B8FC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9F05D23E-1EEE-2E80-1F67-74F3FF18BA5B}"/>
              </a:ext>
            </a:extLst>
          </p:cNvPr>
          <p:cNvSpPr txBox="1"/>
          <p:nvPr/>
        </p:nvSpPr>
        <p:spPr>
          <a:xfrm>
            <a:off x="3727812" y="3997193"/>
            <a:ext cx="101069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Expansión</a:t>
            </a:r>
          </a:p>
        </p:txBody>
      </p:sp>
      <p:sp>
        <p:nvSpPr>
          <p:cNvPr id="22" name="Flecha: cheurón 21">
            <a:extLst>
              <a:ext uri="{FF2B5EF4-FFF2-40B4-BE49-F238E27FC236}">
                <a16:creationId xmlns:a16="http://schemas.microsoft.com/office/drawing/2014/main" id="{1DEFB679-48A3-CA1A-E3BA-EC2D6E0CAC53}"/>
              </a:ext>
            </a:extLst>
          </p:cNvPr>
          <p:cNvSpPr/>
          <p:nvPr/>
        </p:nvSpPr>
        <p:spPr>
          <a:xfrm>
            <a:off x="4877307" y="4029905"/>
            <a:ext cx="2032943" cy="224698"/>
          </a:xfrm>
          <a:prstGeom prst="chevron">
            <a:avLst/>
          </a:prstGeom>
          <a:solidFill>
            <a:srgbClr val="0B8FC7"/>
          </a:solidFill>
          <a:ln>
            <a:solidFill>
              <a:srgbClr val="0B8FC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040444C6-7048-F31E-1FF9-8DBA10DCB85B}"/>
              </a:ext>
            </a:extLst>
          </p:cNvPr>
          <p:cNvSpPr txBox="1"/>
          <p:nvPr/>
        </p:nvSpPr>
        <p:spPr>
          <a:xfrm>
            <a:off x="4949154" y="4003754"/>
            <a:ext cx="169816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Consolidación</a:t>
            </a:r>
          </a:p>
        </p:txBody>
      </p:sp>
      <p:sp>
        <p:nvSpPr>
          <p:cNvPr id="24" name="Flecha: cheurón 23">
            <a:extLst>
              <a:ext uri="{FF2B5EF4-FFF2-40B4-BE49-F238E27FC236}">
                <a16:creationId xmlns:a16="http://schemas.microsoft.com/office/drawing/2014/main" id="{86FF7635-3AAC-D478-428F-76EC3D8FC8C9}"/>
              </a:ext>
            </a:extLst>
          </p:cNvPr>
          <p:cNvSpPr/>
          <p:nvPr/>
        </p:nvSpPr>
        <p:spPr>
          <a:xfrm>
            <a:off x="6910250" y="4029905"/>
            <a:ext cx="2148841" cy="224698"/>
          </a:xfrm>
          <a:prstGeom prst="chevron">
            <a:avLst/>
          </a:prstGeom>
          <a:solidFill>
            <a:srgbClr val="0B8FC7"/>
          </a:solidFill>
          <a:ln>
            <a:solidFill>
              <a:srgbClr val="0B8FC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C26ACD09-C9A6-5388-A08F-2E18EB714910}"/>
              </a:ext>
            </a:extLst>
          </p:cNvPr>
          <p:cNvSpPr txBox="1"/>
          <p:nvPr/>
        </p:nvSpPr>
        <p:spPr>
          <a:xfrm>
            <a:off x="6982097" y="4003754"/>
            <a:ext cx="20084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Crecimiento competitivo competitivo</a:t>
            </a:r>
          </a:p>
        </p:txBody>
      </p:sp>
      <p:grpSp>
        <p:nvGrpSpPr>
          <p:cNvPr id="3" name="Group 11">
            <a:extLst>
              <a:ext uri="{FF2B5EF4-FFF2-40B4-BE49-F238E27FC236}">
                <a16:creationId xmlns:a16="http://schemas.microsoft.com/office/drawing/2014/main" id="{892B06D7-37EC-6CA5-FAD4-3930D638D54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514953" y="3116768"/>
            <a:ext cx="5424614" cy="561380"/>
            <a:chOff x="3186" y="1488"/>
            <a:chExt cx="3135" cy="402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6" name="AutoShape 12">
              <a:extLst>
                <a:ext uri="{FF2B5EF4-FFF2-40B4-BE49-F238E27FC236}">
                  <a16:creationId xmlns:a16="http://schemas.microsoft.com/office/drawing/2014/main" id="{5E71FD0B-E01C-2A65-33B2-5CAA97F9081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186" y="1488"/>
              <a:ext cx="2944" cy="402"/>
            </a:xfrm>
            <a:prstGeom prst="leftRightArrow">
              <a:avLst>
                <a:gd name="adj1" fmla="val 49750"/>
                <a:gd name="adj2" fmla="val 45636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38 CuadroTexto">
              <a:extLst>
                <a:ext uri="{FF2B5EF4-FFF2-40B4-BE49-F238E27FC236}">
                  <a16:creationId xmlns:a16="http://schemas.microsoft.com/office/drawing/2014/main" id="{25C63A63-F2A2-80AE-DFE6-87E34B6869B7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3248" y="1554"/>
              <a:ext cx="3073" cy="287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effectLst/>
                  <a:uLnTx/>
                  <a:uFillTx/>
                  <a:latin typeface="Barlow" panose="00000500000000000000" pitchFamily="2" charset="0"/>
                  <a:ea typeface="+mn-ea"/>
                  <a:cs typeface="+mn-cs"/>
                </a:rPr>
                <a:t>Líneas de Innovación</a:t>
              </a:r>
              <a:r>
                <a:rPr kumimoji="0" lang="es-E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effectLst/>
                  <a:uLnTx/>
                  <a:uFillTx/>
                  <a:latin typeface="Barlow" panose="00000500000000000000" pitchFamily="2" charset="0"/>
                  <a:ea typeface="+mn-ea"/>
                  <a:cs typeface="+mn-cs"/>
                </a:rPr>
                <a:t>: LIC, LIC-A</a:t>
              </a:r>
            </a:p>
          </p:txBody>
        </p:sp>
      </p:grpSp>
      <p:sp>
        <p:nvSpPr>
          <p:cNvPr id="47" name="AutoShape 47">
            <a:extLst>
              <a:ext uri="{FF2B5EF4-FFF2-40B4-BE49-F238E27FC236}">
                <a16:creationId xmlns:a16="http://schemas.microsoft.com/office/drawing/2014/main" id="{597E164D-98DC-22EB-7AD0-6C85166281E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706379" y="1161441"/>
            <a:ext cx="4397006" cy="653595"/>
          </a:xfrm>
          <a:prstGeom prst="leftRightArrow">
            <a:avLst>
              <a:gd name="adj1" fmla="val 49750"/>
              <a:gd name="adj2" fmla="val 41735"/>
            </a:avLst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 </a:t>
            </a:r>
            <a:r>
              <a:rPr kumimoji="0" lang="es-ES_tradnl" sz="16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Misiones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Barlow" panose="00000500000000000000" pitchFamily="2" charset="0"/>
              <a:ea typeface="+mn-ea"/>
              <a:cs typeface="+mn-cs"/>
            </a:endParaRP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833AE3F3-3027-91F6-A35A-C181477237C7}"/>
              </a:ext>
            </a:extLst>
          </p:cNvPr>
          <p:cNvSpPr txBox="1"/>
          <p:nvPr/>
        </p:nvSpPr>
        <p:spPr>
          <a:xfrm>
            <a:off x="298815" y="440539"/>
            <a:ext cx="6988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sng" strike="noStrike" kern="1200" cap="none" spc="0" normalizeH="0" baseline="0" noProof="0" dirty="0">
                <a:ln>
                  <a:noFill/>
                </a:ln>
                <a:solidFill>
                  <a:srgbClr val="0B8FC7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TRL &lt;</a:t>
            </a:r>
          </a:p>
        </p:txBody>
      </p:sp>
      <p:grpSp>
        <p:nvGrpSpPr>
          <p:cNvPr id="56" name="Group 11">
            <a:extLst>
              <a:ext uri="{FF2B5EF4-FFF2-40B4-BE49-F238E27FC236}">
                <a16:creationId xmlns:a16="http://schemas.microsoft.com/office/drawing/2014/main" id="{B514475D-DCC8-C787-F9DC-06C62BBCDD0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187337" y="1781888"/>
            <a:ext cx="5631633" cy="1036209"/>
            <a:chOff x="3186" y="1488"/>
            <a:chExt cx="2944" cy="402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57" name="AutoShape 12">
              <a:extLst>
                <a:ext uri="{FF2B5EF4-FFF2-40B4-BE49-F238E27FC236}">
                  <a16:creationId xmlns:a16="http://schemas.microsoft.com/office/drawing/2014/main" id="{6D799CD5-C3D0-3098-6F4F-37F024C1A1F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186" y="1488"/>
              <a:ext cx="2944" cy="402"/>
            </a:xfrm>
            <a:prstGeom prst="leftRightArrow">
              <a:avLst>
                <a:gd name="adj1" fmla="val 49750"/>
                <a:gd name="adj2" fmla="val 45636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8" name="38 CuadroTexto">
              <a:extLst>
                <a:ext uri="{FF2B5EF4-FFF2-40B4-BE49-F238E27FC236}">
                  <a16:creationId xmlns:a16="http://schemas.microsoft.com/office/drawing/2014/main" id="{63566409-9C0B-9E47-20CF-F39431FCD51C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3281" y="1581"/>
              <a:ext cx="2656" cy="228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es-ES"/>
              </a:defPPr>
              <a:lvl1pPr algn="ctr">
                <a:defRPr sz="1600" b="0">
                  <a:solidFill>
                    <a:schemeClr val="accent1">
                      <a:lumMod val="75000"/>
                    </a:schemeClr>
                  </a:solidFill>
                  <a:latin typeface="Barlow" panose="00000500000000000000" pitchFamily="2" charset="0"/>
                </a:defRPr>
              </a:lvl1pPr>
              <a:lvl2pPr marL="742950" indent="-285750" eaLnBrk="0" hangingPunct="0">
                <a:defRPr sz="2000" b="1">
                  <a:latin typeface="Arial" charset="0"/>
                </a:defRPr>
              </a:lvl2pPr>
              <a:lvl3pPr marL="1143000" indent="-228600" eaLnBrk="0" hangingPunct="0">
                <a:defRPr sz="2000" b="1">
                  <a:latin typeface="Arial" charset="0"/>
                </a:defRPr>
              </a:lvl3pPr>
              <a:lvl4pPr marL="1600200" indent="-228600" eaLnBrk="0" hangingPunct="0">
                <a:defRPr sz="2000" b="1">
                  <a:latin typeface="Arial" charset="0"/>
                </a:defRPr>
              </a:lvl4pPr>
              <a:lvl5pPr marL="2057400" indent="-228600" eaLnBrk="0" hangingPunct="0">
                <a:defRPr sz="2000" b="1"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latin typeface="Arial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effectLst/>
                  <a:uLnTx/>
                  <a:uFillTx/>
                  <a:latin typeface="Barlow" panose="00000500000000000000" pitchFamily="2" charset="0"/>
                  <a:ea typeface="+mn-ea"/>
                  <a:cs typeface="+mn-cs"/>
                </a:rPr>
                <a:t>Proyectos de I+D, Cooperación tecnológica, duales, internacional</a:t>
              </a:r>
            </a:p>
          </p:txBody>
        </p:sp>
      </p:grpSp>
      <p:sp>
        <p:nvSpPr>
          <p:cNvPr id="2" name="AutoShape 47">
            <a:extLst>
              <a:ext uri="{FF2B5EF4-FFF2-40B4-BE49-F238E27FC236}">
                <a16:creationId xmlns:a16="http://schemas.microsoft.com/office/drawing/2014/main" id="{2C8EA3C1-FC23-8958-6143-7AE6CDA0850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799982" y="1530003"/>
            <a:ext cx="4320401" cy="653595"/>
          </a:xfrm>
          <a:prstGeom prst="leftRightArrow">
            <a:avLst>
              <a:gd name="adj1" fmla="val 49750"/>
              <a:gd name="adj2" fmla="val 41735"/>
            </a:avLst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 </a:t>
            </a:r>
            <a:r>
              <a:rPr kumimoji="0" lang="es-ES_tradnl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Innterconecta</a:t>
            </a:r>
            <a:r>
              <a:rPr kumimoji="0" lang="es-ES_tradnl" sz="16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-STEP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Barlow" panose="00000500000000000000" pitchFamily="2" charset="0"/>
              <a:ea typeface="+mn-ea"/>
              <a:cs typeface="+mn-cs"/>
            </a:endParaRPr>
          </a:p>
        </p:txBody>
      </p:sp>
      <p:sp>
        <p:nvSpPr>
          <p:cNvPr id="26" name="AutoShape 47">
            <a:extLst>
              <a:ext uri="{FF2B5EF4-FFF2-40B4-BE49-F238E27FC236}">
                <a16:creationId xmlns:a16="http://schemas.microsoft.com/office/drawing/2014/main" id="{466FA35B-D421-F102-A323-B7A8B151D9A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253935" y="2543651"/>
            <a:ext cx="4017186" cy="653595"/>
          </a:xfrm>
          <a:prstGeom prst="leftRightArrow">
            <a:avLst>
              <a:gd name="adj1" fmla="val 49750"/>
              <a:gd name="adj2" fmla="val 41735"/>
            </a:avLst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PID/Cervera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Barlow" panose="00000500000000000000" pitchFamily="2" charset="0"/>
              <a:ea typeface="+mn-ea"/>
              <a:cs typeface="+mn-cs"/>
            </a:endParaRPr>
          </a:p>
        </p:txBody>
      </p:sp>
      <p:sp>
        <p:nvSpPr>
          <p:cNvPr id="28" name="AutoShape 47">
            <a:extLst>
              <a:ext uri="{FF2B5EF4-FFF2-40B4-BE49-F238E27FC236}">
                <a16:creationId xmlns:a16="http://schemas.microsoft.com/office/drawing/2014/main" id="{26DB7846-2669-6FCA-407F-998E6C80C07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062428" y="2217417"/>
            <a:ext cx="2998441" cy="629090"/>
          </a:xfrm>
          <a:prstGeom prst="leftRightArrow">
            <a:avLst>
              <a:gd name="adj1" fmla="val 49750"/>
              <a:gd name="adj2" fmla="val 41735"/>
            </a:avLst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EUROSTARS/PARTENARIADOS</a:t>
            </a: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Barlow" panose="00000500000000000000" pitchFamily="2" charset="0"/>
              <a:ea typeface="+mn-ea"/>
              <a:cs typeface="+mn-cs"/>
            </a:endParaRPr>
          </a:p>
        </p:txBody>
      </p:sp>
      <p:sp>
        <p:nvSpPr>
          <p:cNvPr id="11" name="AutoShape 47">
            <a:extLst>
              <a:ext uri="{FF2B5EF4-FFF2-40B4-BE49-F238E27FC236}">
                <a16:creationId xmlns:a16="http://schemas.microsoft.com/office/drawing/2014/main" id="{CE6C2B16-4B28-4245-0580-3324E88B8E0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92961" y="1550445"/>
            <a:ext cx="1283706" cy="644351"/>
          </a:xfrm>
          <a:prstGeom prst="leftRightArrow">
            <a:avLst>
              <a:gd name="adj1" fmla="val 49750"/>
              <a:gd name="adj2" fmla="val 41735"/>
            </a:avLst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NEOTE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C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rlow" panose="00000500000000000000" pitchFamily="2" charset="0"/>
              <a:ea typeface="+mn-ea"/>
              <a:cs typeface="+mn-cs"/>
            </a:endParaRPr>
          </a:p>
        </p:txBody>
      </p:sp>
      <p:sp>
        <p:nvSpPr>
          <p:cNvPr id="9" name="5 Menos">
            <a:extLst>
              <a:ext uri="{FF2B5EF4-FFF2-40B4-BE49-F238E27FC236}">
                <a16:creationId xmlns:a16="http://schemas.microsoft.com/office/drawing/2014/main" id="{95805004-E76B-8DAD-716D-3EED1D2D5974}"/>
              </a:ext>
            </a:extLst>
          </p:cNvPr>
          <p:cNvSpPr/>
          <p:nvPr/>
        </p:nvSpPr>
        <p:spPr>
          <a:xfrm>
            <a:off x="-1229897" y="362481"/>
            <a:ext cx="11603793" cy="217409"/>
          </a:xfrm>
          <a:prstGeom prst="mathMinus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3 Título">
            <a:extLst>
              <a:ext uri="{FF2B5EF4-FFF2-40B4-BE49-F238E27FC236}">
                <a16:creationId xmlns:a16="http://schemas.microsoft.com/office/drawing/2014/main" id="{F507637A-E89C-A0DA-E5AE-9A4270B2E299}"/>
              </a:ext>
            </a:extLst>
          </p:cNvPr>
          <p:cNvSpPr txBox="1">
            <a:spLocks/>
          </p:cNvSpPr>
          <p:nvPr/>
        </p:nvSpPr>
        <p:spPr>
          <a:xfrm>
            <a:off x="220176" y="32193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ctr">
              <a:spcBef>
                <a:spcPct val="0"/>
              </a:spcBef>
              <a:buNone/>
              <a:defRPr sz="2800" b="1">
                <a:solidFill>
                  <a:schemeClr val="tx2"/>
                </a:solidFill>
              </a:defRPr>
            </a:lvl1pPr>
          </a:lstStyle>
          <a:p>
            <a:pPr algn="l"/>
            <a:r>
              <a:rPr lang="es-ES_tradnl" sz="2400" dirty="0">
                <a:solidFill>
                  <a:srgbClr val="0070C0"/>
                </a:solidFill>
              </a:rPr>
              <a:t>CDTI: Ayudas I+D+i empresas</a:t>
            </a:r>
          </a:p>
        </p:txBody>
      </p:sp>
      <p:sp>
        <p:nvSpPr>
          <p:cNvPr id="4" name="AutoShape 47">
            <a:extLst>
              <a:ext uri="{FF2B5EF4-FFF2-40B4-BE49-F238E27FC236}">
                <a16:creationId xmlns:a16="http://schemas.microsoft.com/office/drawing/2014/main" id="{16A59865-5418-107F-AB01-44C370039B7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76945" y="619196"/>
            <a:ext cx="4397006" cy="653595"/>
          </a:xfrm>
          <a:prstGeom prst="leftRightArrow">
            <a:avLst>
              <a:gd name="adj1" fmla="val 49750"/>
              <a:gd name="adj2" fmla="val 41735"/>
            </a:avLst>
          </a:prstGeom>
          <a:solidFill>
            <a:schemeClr val="bg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Cervera Centros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Barlow" panose="00000500000000000000" pitchFamily="2" charset="0"/>
              <a:ea typeface="+mn-ea"/>
              <a:cs typeface="+mn-cs"/>
            </a:endParaRPr>
          </a:p>
        </p:txBody>
      </p:sp>
      <p:sp>
        <p:nvSpPr>
          <p:cNvPr id="5" name="AutoShape 47">
            <a:extLst>
              <a:ext uri="{FF2B5EF4-FFF2-40B4-BE49-F238E27FC236}">
                <a16:creationId xmlns:a16="http://schemas.microsoft.com/office/drawing/2014/main" id="{FBCC802C-4FAB-717D-BEFC-1CDE98860276}"/>
              </a:ext>
            </a:extLst>
          </p:cNvPr>
          <p:cNvSpPr>
            <a:spLocks noChangeAspect="1" noChangeArrowheads="1"/>
          </p:cNvSpPr>
          <p:nvPr/>
        </p:nvSpPr>
        <p:spPr bwMode="auto">
          <a:xfrm rot="5400000">
            <a:off x="7013372" y="1922009"/>
            <a:ext cx="3509895" cy="653595"/>
          </a:xfrm>
          <a:prstGeom prst="leftRightArrow">
            <a:avLst>
              <a:gd name="adj1" fmla="val 49750"/>
              <a:gd name="adj2" fmla="val 41735"/>
            </a:avLst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>
                <a:solidFill>
                  <a:srgbClr val="4F81BD">
                    <a:lumMod val="75000"/>
                  </a:srgbClr>
                </a:solidFill>
                <a:latin typeface="Barlow" panose="00000500000000000000" pitchFamily="2" charset="0"/>
              </a:rPr>
              <a:t>CPI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Barlow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3863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5 Menos">
            <a:extLst>
              <a:ext uri="{FF2B5EF4-FFF2-40B4-BE49-F238E27FC236}">
                <a16:creationId xmlns:a16="http://schemas.microsoft.com/office/drawing/2014/main" id="{D3FFEB41-7391-D855-3563-BA108A8CFA28}"/>
              </a:ext>
            </a:extLst>
          </p:cNvPr>
          <p:cNvSpPr/>
          <p:nvPr/>
        </p:nvSpPr>
        <p:spPr>
          <a:xfrm>
            <a:off x="-1260649" y="567844"/>
            <a:ext cx="11603793" cy="217409"/>
          </a:xfrm>
          <a:prstGeom prst="mathMinus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3 Título">
            <a:extLst>
              <a:ext uri="{FF2B5EF4-FFF2-40B4-BE49-F238E27FC236}">
                <a16:creationId xmlns:a16="http://schemas.microsoft.com/office/drawing/2014/main" id="{0F2BCFA0-ECFA-DD34-EE07-B0B1A1190B94}"/>
              </a:ext>
            </a:extLst>
          </p:cNvPr>
          <p:cNvSpPr txBox="1">
            <a:spLocks/>
          </p:cNvSpPr>
          <p:nvPr/>
        </p:nvSpPr>
        <p:spPr>
          <a:xfrm>
            <a:off x="269933" y="106179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ctr">
              <a:spcBef>
                <a:spcPct val="0"/>
              </a:spcBef>
              <a:buNone/>
              <a:defRPr sz="2800" b="1">
                <a:solidFill>
                  <a:schemeClr val="tx2"/>
                </a:solidFill>
              </a:defRPr>
            </a:lvl1pPr>
          </a:lstStyle>
          <a:p>
            <a:pPr algn="l"/>
            <a:r>
              <a:rPr lang="es-ES_tradnl" sz="2400" dirty="0">
                <a:solidFill>
                  <a:srgbClr val="0070C0"/>
                </a:solidFill>
              </a:rPr>
              <a:t>Programas Duales</a:t>
            </a:r>
          </a:p>
        </p:txBody>
      </p:sp>
      <p:sp>
        <p:nvSpPr>
          <p:cNvPr id="6" name="2 Marcador de contenido">
            <a:extLst>
              <a:ext uri="{FF2B5EF4-FFF2-40B4-BE49-F238E27FC236}">
                <a16:creationId xmlns:a16="http://schemas.microsoft.com/office/drawing/2014/main" id="{1C7EC094-35AF-D8DF-4533-0B851EBAC6FE}"/>
              </a:ext>
            </a:extLst>
          </p:cNvPr>
          <p:cNvSpPr txBox="1">
            <a:spLocks/>
          </p:cNvSpPr>
          <p:nvPr/>
        </p:nvSpPr>
        <p:spPr>
          <a:xfrm>
            <a:off x="130631" y="3186441"/>
            <a:ext cx="6067696" cy="152251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r>
              <a:rPr lang="es-ES" sz="1600" b="1" dirty="0"/>
              <a:t>Protocolo General de Actuación entre  Ministerio de Defensa- Ministerio de Ciencia e innovación para cooperar en el desarrollo de tecnologías de interés mutuo (2019)</a:t>
            </a:r>
          </a:p>
        </p:txBody>
      </p:sp>
      <p:pic>
        <p:nvPicPr>
          <p:cNvPr id="7" name="Picture 2" descr="Fotos gratis : contrato, firma, mano, documento, bolígrafo, papel, negocio,  acuerdo, fuente, sostener, empresario, hombre, ley, financiar, escribir,  firmar, impresión, legal, formar, condiciones, abogado, demanda judicial,  gesto, bienes raíces, dedo ...">
            <a:extLst>
              <a:ext uri="{FF2B5EF4-FFF2-40B4-BE49-F238E27FC236}">
                <a16:creationId xmlns:a16="http://schemas.microsoft.com/office/drawing/2014/main" id="{A6001A48-9148-76CE-92E1-A183C80F39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4047" y="3186441"/>
            <a:ext cx="1791476" cy="1121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7">
            <a:extLst>
              <a:ext uri="{FF2B5EF4-FFF2-40B4-BE49-F238E27FC236}">
                <a16:creationId xmlns:a16="http://schemas.microsoft.com/office/drawing/2014/main" id="{C2A27EFC-34AA-4A37-9E5F-A2F86AEE32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2929" y="774146"/>
            <a:ext cx="1814882" cy="1182914"/>
          </a:xfrm>
          <a:prstGeom prst="rect">
            <a:avLst/>
          </a:prstGeom>
          <a:noFill/>
          <a:ln w="25400" algn="ctr">
            <a:solidFill>
              <a:srgbClr val="00008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" name="Picture 2" descr="El Ejército del Aire Español adquirirá nuevos radares Lanza 3D fabricados  por Indra">
            <a:extLst>
              <a:ext uri="{FF2B5EF4-FFF2-40B4-BE49-F238E27FC236}">
                <a16:creationId xmlns:a16="http://schemas.microsoft.com/office/drawing/2014/main" id="{F4A98F31-600C-4CDD-80CE-CA5C1DCA24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20849" y="635759"/>
            <a:ext cx="2399747" cy="1696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El avión cisterna A330 MRTT vuelve al punto de mira para dotar a EEUU">
            <a:extLst>
              <a:ext uri="{FF2B5EF4-FFF2-40B4-BE49-F238E27FC236}">
                <a16:creationId xmlns:a16="http://schemas.microsoft.com/office/drawing/2014/main" id="{2B006188-ED9B-458C-985C-53AAFE42B3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60042" y="1158406"/>
            <a:ext cx="2773764" cy="1605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Cuarenta millones para construir un aeropuerto de drones que no podrán volar">
            <a:extLst>
              <a:ext uri="{FF2B5EF4-FFF2-40B4-BE49-F238E27FC236}">
                <a16:creationId xmlns:a16="http://schemas.microsoft.com/office/drawing/2014/main" id="{1A189D39-854D-4E11-A900-FD5EA565B6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21259" y="1618134"/>
            <a:ext cx="2009252" cy="1130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6383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58AFF3ED-A233-82EF-8FFF-88D7A1B1F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12428" y="4776892"/>
            <a:ext cx="51914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ct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32FADFE-3B8F-471C-ABF0-DBC7717ECBBC}" type="slidenum">
              <a:rPr lang="es-ES" smtClean="0"/>
              <a:pPr/>
              <a:t>5</a:t>
            </a:fld>
            <a:endParaRPr lang="es-E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5D103E9-C22B-2F42-0566-BD1B76F8DB0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3377" y="1116715"/>
            <a:ext cx="2749968" cy="3604753"/>
          </a:xfrm>
          <a:prstGeom prst="rect">
            <a:avLst/>
          </a:prstGeom>
        </p:spPr>
      </p:pic>
      <p:sp>
        <p:nvSpPr>
          <p:cNvPr id="8" name="3 Título">
            <a:extLst>
              <a:ext uri="{FF2B5EF4-FFF2-40B4-BE49-F238E27FC236}">
                <a16:creationId xmlns:a16="http://schemas.microsoft.com/office/drawing/2014/main" id="{A78D1C26-458C-9CC1-9F39-45D6F81909FD}"/>
              </a:ext>
            </a:extLst>
          </p:cNvPr>
          <p:cNvSpPr txBox="1">
            <a:spLocks/>
          </p:cNvSpPr>
          <p:nvPr/>
        </p:nvSpPr>
        <p:spPr>
          <a:xfrm>
            <a:off x="456937" y="191673"/>
            <a:ext cx="8229600" cy="461665"/>
          </a:xfrm>
          <a:prstGeom prst="rect">
            <a:avLst/>
          </a:prstGeom>
        </p:spPr>
        <p:txBody>
          <a:bodyPr/>
          <a:lstStyle>
            <a:lvl1pPr algn="ctr">
              <a:spcBef>
                <a:spcPct val="0"/>
              </a:spcBef>
              <a:buNone/>
              <a:defRPr sz="2800" b="1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es-ES_tradnl" sz="2400" dirty="0"/>
              <a:t>Plan industrial y tecnológico para la seguridad y la defensa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7799B9E-6680-194E-76DD-06ED2618BBD7}"/>
              </a:ext>
            </a:extLst>
          </p:cNvPr>
          <p:cNvSpPr txBox="1"/>
          <p:nvPr/>
        </p:nvSpPr>
        <p:spPr>
          <a:xfrm>
            <a:off x="956604" y="1139483"/>
            <a:ext cx="2695531" cy="3453617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490D972-857B-156B-E1F1-FA046E0C3566}"/>
              </a:ext>
            </a:extLst>
          </p:cNvPr>
          <p:cNvSpPr txBox="1"/>
          <p:nvPr/>
        </p:nvSpPr>
        <p:spPr>
          <a:xfrm>
            <a:off x="4114537" y="1406280"/>
            <a:ext cx="468506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200" dirty="0"/>
              <a:t>El Plan Industrial y Tecnológico para la Seguridad y la Defensa es la respuesta de España a un contexto internacional marcado por la creciente beligerancia rusa, la aparición de nuevas amenazas híbridas, y el replanteamiento de la alianza atlántica. Supone un reflejo claro de su firme compromiso con la seguridad de la ciudadanía, el progreso tecnológico del país y el avance del proyecto europeo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A9150C1-94BD-713E-480F-7EF947C41796}"/>
              </a:ext>
            </a:extLst>
          </p:cNvPr>
          <p:cNvSpPr txBox="1"/>
          <p:nvPr/>
        </p:nvSpPr>
        <p:spPr>
          <a:xfrm>
            <a:off x="4114537" y="2814417"/>
            <a:ext cx="4572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 algn="just">
              <a:defRPr sz="1200"/>
            </a:lvl1pPr>
          </a:lstStyle>
          <a:p>
            <a:r>
              <a:rPr lang="es-ES" b="1" dirty="0"/>
              <a:t>Constará de una inversión de 10.471 millones de euros para el año 2025, que permitirá aumentar el gasto total en defensa y alcanzar el objetivo del 2% adquirido ante la Unión Europea y la OTAN</a:t>
            </a:r>
          </a:p>
          <a:p>
            <a:endParaRPr lang="es-ES" b="1" dirty="0"/>
          </a:p>
          <a:p>
            <a:r>
              <a:rPr lang="es-ES" b="1" dirty="0"/>
              <a:t>500 M€ canalizados a través del CDTI para I+D </a:t>
            </a:r>
          </a:p>
        </p:txBody>
      </p:sp>
      <p:sp>
        <p:nvSpPr>
          <p:cNvPr id="2" name="5 Menos">
            <a:extLst>
              <a:ext uri="{FF2B5EF4-FFF2-40B4-BE49-F238E27FC236}">
                <a16:creationId xmlns:a16="http://schemas.microsoft.com/office/drawing/2014/main" id="{C28EC19B-C894-0E50-8134-72F67D036581}"/>
              </a:ext>
            </a:extLst>
          </p:cNvPr>
          <p:cNvSpPr/>
          <p:nvPr/>
        </p:nvSpPr>
        <p:spPr>
          <a:xfrm>
            <a:off x="-1260649" y="567844"/>
            <a:ext cx="11603793" cy="217409"/>
          </a:xfrm>
          <a:prstGeom prst="mathMinus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0085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55704445-1A9D-31F3-403F-C7C337A8B795}"/>
              </a:ext>
            </a:extLst>
          </p:cNvPr>
          <p:cNvSpPr/>
          <p:nvPr/>
        </p:nvSpPr>
        <p:spPr>
          <a:xfrm>
            <a:off x="3388179" y="824593"/>
            <a:ext cx="2032907" cy="7021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/>
              <a:t>Prioridades NATO/UE</a:t>
            </a:r>
          </a:p>
          <a:p>
            <a:pPr algn="ctr"/>
            <a:r>
              <a:rPr lang="es-ES" sz="1200" dirty="0"/>
              <a:t>Hoja de Ruta tecnológica del MINSDEF</a:t>
            </a: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6F7F7131-0482-D4F6-0CCF-0E941B094FAC}"/>
              </a:ext>
            </a:extLst>
          </p:cNvPr>
          <p:cNvGraphicFramePr>
            <a:graphicFrameLocks noGrp="1"/>
          </p:cNvGraphicFramePr>
          <p:nvPr/>
        </p:nvGraphicFramePr>
        <p:xfrm>
          <a:off x="1159327" y="1681843"/>
          <a:ext cx="6078312" cy="22623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9578">
                  <a:extLst>
                    <a:ext uri="{9D8B030D-6E8A-4147-A177-3AD203B41FA5}">
                      <a16:colId xmlns:a16="http://schemas.microsoft.com/office/drawing/2014/main" val="928985023"/>
                    </a:ext>
                  </a:extLst>
                </a:gridCol>
                <a:gridCol w="1519578">
                  <a:extLst>
                    <a:ext uri="{9D8B030D-6E8A-4147-A177-3AD203B41FA5}">
                      <a16:colId xmlns:a16="http://schemas.microsoft.com/office/drawing/2014/main" val="1901518340"/>
                    </a:ext>
                  </a:extLst>
                </a:gridCol>
                <a:gridCol w="1519578">
                  <a:extLst>
                    <a:ext uri="{9D8B030D-6E8A-4147-A177-3AD203B41FA5}">
                      <a16:colId xmlns:a16="http://schemas.microsoft.com/office/drawing/2014/main" val="2170746776"/>
                    </a:ext>
                  </a:extLst>
                </a:gridCol>
                <a:gridCol w="1519578">
                  <a:extLst>
                    <a:ext uri="{9D8B030D-6E8A-4147-A177-3AD203B41FA5}">
                      <a16:colId xmlns:a16="http://schemas.microsoft.com/office/drawing/2014/main" val="728405405"/>
                    </a:ext>
                  </a:extLst>
                </a:gridCol>
              </a:tblGrid>
              <a:tr h="613220">
                <a:tc>
                  <a:txBody>
                    <a:bodyPr/>
                    <a:lstStyle/>
                    <a:p>
                      <a:r>
                        <a:rPr lang="es-ES" sz="1000" dirty="0"/>
                        <a:t>Transmisiones y centros tecnológicos</a:t>
                      </a:r>
                    </a:p>
                    <a:p>
                      <a:r>
                        <a:rPr lang="es-ES" sz="1000" dirty="0"/>
                        <a:t>(50 M€)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/>
                        <a:t>NEOTEC y Venture </a:t>
                      </a:r>
                      <a:r>
                        <a:rPr lang="es-ES" sz="1000" dirty="0" err="1"/>
                        <a:t>Builder</a:t>
                      </a:r>
                      <a:endParaRPr lang="es-ES" sz="1000" dirty="0"/>
                    </a:p>
                    <a:p>
                      <a:r>
                        <a:rPr lang="es-ES" sz="1000" dirty="0"/>
                        <a:t>(20 M€)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/>
                        <a:t>Innvierte </a:t>
                      </a:r>
                      <a:r>
                        <a:rPr lang="es-ES" sz="1000" dirty="0">
                          <a:solidFill>
                            <a:schemeClr val="bg1"/>
                          </a:solidFill>
                        </a:rPr>
                        <a:t>(300M€)</a:t>
                      </a:r>
                    </a:p>
                    <a:p>
                      <a:r>
                        <a:rPr lang="es-ES" sz="1000" dirty="0"/>
                        <a:t>Misiones y APR</a:t>
                      </a:r>
                    </a:p>
                    <a:p>
                      <a:r>
                        <a:rPr lang="es-ES" sz="1000" dirty="0">
                          <a:solidFill>
                            <a:schemeClr val="bg1"/>
                          </a:solidFill>
                        </a:rPr>
                        <a:t>(80 M€)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/>
                        <a:t>Compra pública </a:t>
                      </a:r>
                      <a:r>
                        <a:rPr lang="es-ES" sz="1000" dirty="0" err="1"/>
                        <a:t>Precomercial</a:t>
                      </a:r>
                      <a:endParaRPr lang="es-ES" sz="1000" dirty="0"/>
                    </a:p>
                    <a:p>
                      <a:r>
                        <a:rPr lang="es-ES" sz="1000" dirty="0"/>
                        <a:t>(50 M€)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375274"/>
                  </a:ext>
                </a:extLst>
              </a:tr>
              <a:tr h="1649098">
                <a:tc>
                  <a:txBody>
                    <a:bodyPr/>
                    <a:lstStyle/>
                    <a:p>
                      <a:r>
                        <a:rPr lang="es-ES" sz="1000" dirty="0"/>
                        <a:t>Investigación básica y aplicada, capacidades tecnológicas para el desarrollo de nuevos productos y servicios duales. Transferencia de conocimiento desde centros de investigación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/>
                        <a:t>Generación de Spin </a:t>
                      </a:r>
                      <a:r>
                        <a:rPr lang="es-ES" sz="1000" dirty="0" err="1"/>
                        <a:t>Offs</a:t>
                      </a:r>
                      <a:r>
                        <a:rPr lang="es-ES" sz="1000" dirty="0"/>
                        <a:t> y apoyo a startups con tecnologías duales o de interés para la hoja de ruta tecnológica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/>
                        <a:t>Apoyo y desarrollo tecnológico  en TRL medios con posibilidades de ser operativos en función de las prioridades establecidas.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/>
                        <a:t>Financiación de la fabricación de prototipos operacionales para ser testados y certificados por las fuerzas armadas y los departamentos de defensa y seguridad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049440"/>
                  </a:ext>
                </a:extLst>
              </a:tr>
            </a:tbl>
          </a:graphicData>
        </a:graphic>
      </p:graphicFrame>
      <p:sp>
        <p:nvSpPr>
          <p:cNvPr id="8" name="Rectángulo 7">
            <a:extLst>
              <a:ext uri="{FF2B5EF4-FFF2-40B4-BE49-F238E27FC236}">
                <a16:creationId xmlns:a16="http://schemas.microsoft.com/office/drawing/2014/main" id="{706605AB-C06A-7C66-F5A0-A99C5C540EB7}"/>
              </a:ext>
            </a:extLst>
          </p:cNvPr>
          <p:cNvSpPr/>
          <p:nvPr/>
        </p:nvSpPr>
        <p:spPr>
          <a:xfrm rot="16200000">
            <a:off x="-736250" y="2585345"/>
            <a:ext cx="2292896" cy="48589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/>
              <a:t>Programas a largo plazo/en Investigación básica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25AA4A4-2752-D04C-EFF7-0C59E4C2FD25}"/>
              </a:ext>
            </a:extLst>
          </p:cNvPr>
          <p:cNvSpPr/>
          <p:nvPr/>
        </p:nvSpPr>
        <p:spPr>
          <a:xfrm>
            <a:off x="7323365" y="1974088"/>
            <a:ext cx="1322614" cy="64497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/>
              <a:t>Compra MINSDEF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C475F8CC-5725-0F8A-1D8B-5E86575A164A}"/>
              </a:ext>
            </a:extLst>
          </p:cNvPr>
          <p:cNvSpPr/>
          <p:nvPr/>
        </p:nvSpPr>
        <p:spPr>
          <a:xfrm>
            <a:off x="7323365" y="3151172"/>
            <a:ext cx="1322614" cy="56717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/>
              <a:t>Comercialización NATO/UE</a:t>
            </a:r>
          </a:p>
        </p:txBody>
      </p:sp>
      <p:cxnSp>
        <p:nvCxnSpPr>
          <p:cNvPr id="12" name="Conector: angular 11">
            <a:extLst>
              <a:ext uri="{FF2B5EF4-FFF2-40B4-BE49-F238E27FC236}">
                <a16:creationId xmlns:a16="http://schemas.microsoft.com/office/drawing/2014/main" id="{7D50D410-6571-5793-3219-D09A872712D9}"/>
              </a:ext>
            </a:extLst>
          </p:cNvPr>
          <p:cNvCxnSpPr>
            <a:cxnSpLocks/>
            <a:stCxn id="5" idx="1"/>
            <a:endCxn id="8" idx="3"/>
          </p:cNvCxnSpPr>
          <p:nvPr/>
        </p:nvCxnSpPr>
        <p:spPr>
          <a:xfrm rot="10800000" flipV="1">
            <a:off x="410199" y="1175657"/>
            <a:ext cx="2977981" cy="506186"/>
          </a:xfrm>
          <a:prstGeom prst="bentConnector2">
            <a:avLst/>
          </a:prstGeom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7C58720-5441-D1DA-6C34-EB9385E60932}"/>
              </a:ext>
            </a:extLst>
          </p:cNvPr>
          <p:cNvSpPr txBox="1"/>
          <p:nvPr/>
        </p:nvSpPr>
        <p:spPr>
          <a:xfrm>
            <a:off x="664891" y="908782"/>
            <a:ext cx="24641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dirty="0"/>
              <a:t>Necesidades a largo plazo y muy largo plazo</a:t>
            </a:r>
          </a:p>
        </p:txBody>
      </p:sp>
      <p:cxnSp>
        <p:nvCxnSpPr>
          <p:cNvPr id="20" name="Conector: angular 19">
            <a:extLst>
              <a:ext uri="{FF2B5EF4-FFF2-40B4-BE49-F238E27FC236}">
                <a16:creationId xmlns:a16="http://schemas.microsoft.com/office/drawing/2014/main" id="{EE91C463-CDB3-F431-540A-DE1F7361A286}"/>
              </a:ext>
            </a:extLst>
          </p:cNvPr>
          <p:cNvCxnSpPr>
            <a:stCxn id="5" idx="3"/>
            <a:endCxn id="9" idx="0"/>
          </p:cNvCxnSpPr>
          <p:nvPr/>
        </p:nvCxnSpPr>
        <p:spPr>
          <a:xfrm>
            <a:off x="5421086" y="1175657"/>
            <a:ext cx="2563586" cy="798431"/>
          </a:xfrm>
          <a:prstGeom prst="bentConnector2">
            <a:avLst/>
          </a:prstGeom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1" name="CuadroTexto 20">
            <a:extLst>
              <a:ext uri="{FF2B5EF4-FFF2-40B4-BE49-F238E27FC236}">
                <a16:creationId xmlns:a16="http://schemas.microsoft.com/office/drawing/2014/main" id="{629A7339-0CFE-AFB9-2353-AC0B62D82564}"/>
              </a:ext>
            </a:extLst>
          </p:cNvPr>
          <p:cNvSpPr txBox="1"/>
          <p:nvPr/>
        </p:nvSpPr>
        <p:spPr>
          <a:xfrm>
            <a:off x="5680238" y="1195762"/>
            <a:ext cx="26613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dirty="0">
                <a:solidFill>
                  <a:schemeClr val="bg1"/>
                </a:solidFill>
              </a:rPr>
              <a:t>Necesidades tecnológicas a corto y medio plazo</a:t>
            </a:r>
          </a:p>
        </p:txBody>
      </p:sp>
      <p:cxnSp>
        <p:nvCxnSpPr>
          <p:cNvPr id="22" name="Conector: angular 21">
            <a:extLst>
              <a:ext uri="{FF2B5EF4-FFF2-40B4-BE49-F238E27FC236}">
                <a16:creationId xmlns:a16="http://schemas.microsoft.com/office/drawing/2014/main" id="{A46F9FC9-4AB6-28C8-DD79-8C35E24CFD75}"/>
              </a:ext>
            </a:extLst>
          </p:cNvPr>
          <p:cNvCxnSpPr>
            <a:cxnSpLocks/>
            <a:stCxn id="5" idx="3"/>
            <a:endCxn id="10" idx="3"/>
          </p:cNvCxnSpPr>
          <p:nvPr/>
        </p:nvCxnSpPr>
        <p:spPr>
          <a:xfrm>
            <a:off x="5421086" y="1175657"/>
            <a:ext cx="3224893" cy="2259103"/>
          </a:xfrm>
          <a:prstGeom prst="bentConnector3">
            <a:avLst>
              <a:gd name="adj1" fmla="val 107089"/>
            </a:avLst>
          </a:prstGeom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4" name="Flecha: a la derecha 33">
            <a:extLst>
              <a:ext uri="{FF2B5EF4-FFF2-40B4-BE49-F238E27FC236}">
                <a16:creationId xmlns:a16="http://schemas.microsoft.com/office/drawing/2014/main" id="{37F37606-8A76-08F8-65F8-5BB369A5162D}"/>
              </a:ext>
            </a:extLst>
          </p:cNvPr>
          <p:cNvSpPr/>
          <p:nvPr/>
        </p:nvSpPr>
        <p:spPr>
          <a:xfrm>
            <a:off x="1362991" y="3583935"/>
            <a:ext cx="5670984" cy="37664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400" dirty="0"/>
              <a:t>     TRL 1-2                     TRL 2-4                          TRL 4-7                      TRL 5-8</a:t>
            </a:r>
          </a:p>
        </p:txBody>
      </p:sp>
      <p:sp>
        <p:nvSpPr>
          <p:cNvPr id="35" name="Elipse 34">
            <a:extLst>
              <a:ext uri="{FF2B5EF4-FFF2-40B4-BE49-F238E27FC236}">
                <a16:creationId xmlns:a16="http://schemas.microsoft.com/office/drawing/2014/main" id="{C8FAB630-B7AF-F5CE-8945-5AFF6184A899}"/>
              </a:ext>
            </a:extLst>
          </p:cNvPr>
          <p:cNvSpPr/>
          <p:nvPr/>
        </p:nvSpPr>
        <p:spPr>
          <a:xfrm>
            <a:off x="129875" y="4450347"/>
            <a:ext cx="3444618" cy="56717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/>
              <a:t>Ciclo de vida desde TRL 1 a TRL 9: </a:t>
            </a:r>
          </a:p>
          <a:p>
            <a:pPr algn="ctr"/>
            <a:r>
              <a:rPr lang="es-ES" sz="1100" dirty="0"/>
              <a:t>5 a 10 años en función de la tecnología</a:t>
            </a:r>
          </a:p>
        </p:txBody>
      </p:sp>
      <p:cxnSp>
        <p:nvCxnSpPr>
          <p:cNvPr id="2" name="Conector: angular 1">
            <a:extLst>
              <a:ext uri="{FF2B5EF4-FFF2-40B4-BE49-F238E27FC236}">
                <a16:creationId xmlns:a16="http://schemas.microsoft.com/office/drawing/2014/main" id="{64EFF8D2-8EB5-9D39-25BF-13582EBED986}"/>
              </a:ext>
            </a:extLst>
          </p:cNvPr>
          <p:cNvCxnSpPr>
            <a:cxnSpLocks/>
          </p:cNvCxnSpPr>
          <p:nvPr/>
        </p:nvCxnSpPr>
        <p:spPr>
          <a:xfrm rot="10800000" flipV="1">
            <a:off x="417370" y="1195762"/>
            <a:ext cx="2977981" cy="506186"/>
          </a:xfrm>
          <a:prstGeom prst="bentConnector2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" name="Conector: angular 3">
            <a:extLst>
              <a:ext uri="{FF2B5EF4-FFF2-40B4-BE49-F238E27FC236}">
                <a16:creationId xmlns:a16="http://schemas.microsoft.com/office/drawing/2014/main" id="{14F494B9-7B68-61DD-28F4-A88E262ED12D}"/>
              </a:ext>
            </a:extLst>
          </p:cNvPr>
          <p:cNvCxnSpPr/>
          <p:nvPr/>
        </p:nvCxnSpPr>
        <p:spPr>
          <a:xfrm>
            <a:off x="5428257" y="1195762"/>
            <a:ext cx="2563586" cy="798431"/>
          </a:xfrm>
          <a:prstGeom prst="bentConnector2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Conector: angular 5">
            <a:extLst>
              <a:ext uri="{FF2B5EF4-FFF2-40B4-BE49-F238E27FC236}">
                <a16:creationId xmlns:a16="http://schemas.microsoft.com/office/drawing/2014/main" id="{3C905772-D7B3-2BF8-9228-48F564C2CF0E}"/>
              </a:ext>
            </a:extLst>
          </p:cNvPr>
          <p:cNvCxnSpPr>
            <a:cxnSpLocks/>
          </p:cNvCxnSpPr>
          <p:nvPr/>
        </p:nvCxnSpPr>
        <p:spPr>
          <a:xfrm>
            <a:off x="5428257" y="1195762"/>
            <a:ext cx="3224893" cy="2259103"/>
          </a:xfrm>
          <a:prstGeom prst="bentConnector3">
            <a:avLst>
              <a:gd name="adj1" fmla="val 107089"/>
            </a:avLst>
          </a:prstGeom>
          <a:ln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Conector: angular 10">
            <a:extLst>
              <a:ext uri="{FF2B5EF4-FFF2-40B4-BE49-F238E27FC236}">
                <a16:creationId xmlns:a16="http://schemas.microsoft.com/office/drawing/2014/main" id="{95EF6AEF-2407-D7BA-C69F-14EEB1202C2D}"/>
              </a:ext>
            </a:extLst>
          </p:cNvPr>
          <p:cNvCxnSpPr/>
          <p:nvPr/>
        </p:nvCxnSpPr>
        <p:spPr>
          <a:xfrm flipV="1">
            <a:off x="7244810" y="2632083"/>
            <a:ext cx="824593" cy="209223"/>
          </a:xfrm>
          <a:prstGeom prst="bentConnector2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Conector: angular 13">
            <a:extLst>
              <a:ext uri="{FF2B5EF4-FFF2-40B4-BE49-F238E27FC236}">
                <a16:creationId xmlns:a16="http://schemas.microsoft.com/office/drawing/2014/main" id="{02C1701E-2EAF-EAF7-6E95-AA6CEC624DC5}"/>
              </a:ext>
            </a:extLst>
          </p:cNvPr>
          <p:cNvCxnSpPr/>
          <p:nvPr/>
        </p:nvCxnSpPr>
        <p:spPr>
          <a:xfrm>
            <a:off x="7244810" y="2887689"/>
            <a:ext cx="832758" cy="283588"/>
          </a:xfrm>
          <a:prstGeom prst="bentConnector2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Conector: angular 14">
            <a:extLst>
              <a:ext uri="{FF2B5EF4-FFF2-40B4-BE49-F238E27FC236}">
                <a16:creationId xmlns:a16="http://schemas.microsoft.com/office/drawing/2014/main" id="{D25B7D32-F4BD-B985-A7E2-C66728C073AA}"/>
              </a:ext>
            </a:extLst>
          </p:cNvPr>
          <p:cNvCxnSpPr>
            <a:cxnSpLocks/>
            <a:endCxn id="35" idx="6"/>
          </p:cNvCxnSpPr>
          <p:nvPr/>
        </p:nvCxnSpPr>
        <p:spPr>
          <a:xfrm rot="10800000" flipV="1">
            <a:off x="3574494" y="3953791"/>
            <a:ext cx="997509" cy="780143"/>
          </a:xfrm>
          <a:prstGeom prst="bentConnector3">
            <a:avLst>
              <a:gd name="adj1" fmla="val -65"/>
            </a:avLst>
          </a:prstGeom>
          <a:ln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33 Menos">
            <a:extLst>
              <a:ext uri="{FF2B5EF4-FFF2-40B4-BE49-F238E27FC236}">
                <a16:creationId xmlns:a16="http://schemas.microsoft.com/office/drawing/2014/main" id="{068043E1-D226-718C-C4F5-AB780AB449D4}"/>
              </a:ext>
            </a:extLst>
          </p:cNvPr>
          <p:cNvSpPr/>
          <p:nvPr/>
        </p:nvSpPr>
        <p:spPr>
          <a:xfrm>
            <a:off x="-1260649" y="567844"/>
            <a:ext cx="11603793" cy="217409"/>
          </a:xfrm>
          <a:prstGeom prst="mathMinus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00CC6E5D-32B7-0CA4-EE72-8A12464118A6}"/>
              </a:ext>
            </a:extLst>
          </p:cNvPr>
          <p:cNvSpPr txBox="1"/>
          <p:nvPr/>
        </p:nvSpPr>
        <p:spPr>
          <a:xfrm>
            <a:off x="5652987" y="949145"/>
            <a:ext cx="27158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dirty="0"/>
              <a:t>Necesidades tecnológicas a corto y medio plazo</a:t>
            </a:r>
          </a:p>
        </p:txBody>
      </p:sp>
      <p:sp>
        <p:nvSpPr>
          <p:cNvPr id="19" name="3 Título">
            <a:extLst>
              <a:ext uri="{FF2B5EF4-FFF2-40B4-BE49-F238E27FC236}">
                <a16:creationId xmlns:a16="http://schemas.microsoft.com/office/drawing/2014/main" id="{DAE1B0F5-F1A3-A4D6-162A-FB7ACF1D65B0}"/>
              </a:ext>
            </a:extLst>
          </p:cNvPr>
          <p:cNvSpPr txBox="1">
            <a:spLocks/>
          </p:cNvSpPr>
          <p:nvPr/>
        </p:nvSpPr>
        <p:spPr>
          <a:xfrm>
            <a:off x="269933" y="106179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ctr">
              <a:spcBef>
                <a:spcPct val="0"/>
              </a:spcBef>
              <a:buNone/>
              <a:defRPr sz="2800" b="1">
                <a:solidFill>
                  <a:schemeClr val="tx2"/>
                </a:solidFill>
              </a:defRPr>
            </a:lvl1pPr>
          </a:lstStyle>
          <a:p>
            <a:pPr algn="l"/>
            <a:r>
              <a:rPr lang="es-ES_tradnl" sz="2400" dirty="0">
                <a:solidFill>
                  <a:srgbClr val="0070C0"/>
                </a:solidFill>
              </a:rPr>
              <a:t>Programas Duales: esquema de financiación - 2026</a:t>
            </a: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C4323F90-5483-AB36-6F33-17707699086E}"/>
              </a:ext>
            </a:extLst>
          </p:cNvPr>
          <p:cNvSpPr/>
          <p:nvPr/>
        </p:nvSpPr>
        <p:spPr>
          <a:xfrm>
            <a:off x="2971800" y="638919"/>
            <a:ext cx="2784022" cy="105421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7706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E5DC1-2939-65D7-5708-79D0E10A8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4804DF06-130D-A9EA-258E-B83A57B34E5D}"/>
              </a:ext>
            </a:extLst>
          </p:cNvPr>
          <p:cNvSpPr txBox="1"/>
          <p:nvPr/>
        </p:nvSpPr>
        <p:spPr>
          <a:xfrm>
            <a:off x="971288" y="1184568"/>
            <a:ext cx="7799972" cy="2200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Clr>
                <a:srgbClr val="0B8FC7"/>
              </a:buClr>
            </a:pPr>
            <a:r>
              <a:rPr lang="es-ES" sz="1400" b="1" dirty="0">
                <a:solidFill>
                  <a:srgbClr val="0B8FC7"/>
                </a:solidFill>
                <a:latin typeface="Barlow" panose="00000500000000000000" pitchFamily="2" charset="0"/>
              </a:rPr>
              <a:t>Beneficiarios:</a:t>
            </a:r>
          </a:p>
          <a:p>
            <a:pPr lvl="1"/>
            <a:r>
              <a:rPr lang="es-ES" sz="1400" b="1" dirty="0">
                <a:solidFill>
                  <a:srgbClr val="0B8FC7"/>
                </a:solidFill>
                <a:latin typeface="Barlow" panose="00000500000000000000" pitchFamily="2" charset="0"/>
              </a:rPr>
              <a:t>EBT</a:t>
            </a:r>
            <a:r>
              <a:rPr lang="es-ES" sz="1400" dirty="0">
                <a:latin typeface="Barlow" panose="00000500000000000000" pitchFamily="2" charset="0"/>
              </a:rPr>
              <a:t>: empresas de bases tecnológicas menos de 3 años de vida y  20.000€ capital social</a:t>
            </a:r>
          </a:p>
          <a:p>
            <a:pPr>
              <a:spcBef>
                <a:spcPts val="600"/>
              </a:spcBef>
              <a:buClr>
                <a:srgbClr val="0B8FC7"/>
              </a:buClr>
            </a:pPr>
            <a:r>
              <a:rPr lang="es-ES" sz="1400" b="1" dirty="0">
                <a:solidFill>
                  <a:srgbClr val="0B8FC7"/>
                </a:solidFill>
                <a:latin typeface="Barlow" panose="00000500000000000000" pitchFamily="2" charset="0"/>
              </a:rPr>
              <a:t>Presupuesto </a:t>
            </a:r>
            <a:r>
              <a:rPr lang="es-ES" sz="1400" dirty="0">
                <a:latin typeface="Barlow" panose="00000500000000000000" pitchFamily="2" charset="0"/>
              </a:rPr>
              <a:t>de la convocatoria CDTI:</a:t>
            </a:r>
            <a:r>
              <a:rPr lang="es-ES" sz="1400" b="1" dirty="0">
                <a:solidFill>
                  <a:srgbClr val="0B8FC7"/>
                </a:solidFill>
                <a:latin typeface="Barlow" panose="00000500000000000000" pitchFamily="2" charset="0"/>
              </a:rPr>
              <a:t> 20 M€+</a:t>
            </a:r>
            <a:r>
              <a:rPr lang="es-ES" sz="1400" b="1" dirty="0">
                <a:solidFill>
                  <a:srgbClr val="FF0000"/>
                </a:solidFill>
                <a:latin typeface="Barlow" panose="00000500000000000000" pitchFamily="2" charset="0"/>
              </a:rPr>
              <a:t>20M€*</a:t>
            </a:r>
          </a:p>
          <a:p>
            <a:pPr>
              <a:spcBef>
                <a:spcPts val="600"/>
              </a:spcBef>
              <a:buClr>
                <a:srgbClr val="0B8FC7"/>
              </a:buClr>
            </a:pPr>
            <a:r>
              <a:rPr lang="es-ES" sz="1400" b="1" dirty="0">
                <a:solidFill>
                  <a:srgbClr val="0B8FC7"/>
                </a:solidFill>
                <a:latin typeface="Barlow" panose="00000500000000000000" pitchFamily="2" charset="0"/>
              </a:rPr>
              <a:t>Ayuda máxima: 250-325K€</a:t>
            </a:r>
          </a:p>
          <a:p>
            <a:pPr>
              <a:spcBef>
                <a:spcPts val="600"/>
              </a:spcBef>
              <a:buClr>
                <a:srgbClr val="0B8FC7"/>
              </a:buClr>
            </a:pPr>
            <a:r>
              <a:rPr lang="es-ES" sz="1400" b="1" dirty="0">
                <a:solidFill>
                  <a:srgbClr val="0B8FC7"/>
                </a:solidFill>
                <a:latin typeface="Barlow" panose="00000500000000000000" pitchFamily="2" charset="0"/>
              </a:rPr>
              <a:t>                                                                                     </a:t>
            </a:r>
          </a:p>
          <a:p>
            <a:pPr>
              <a:spcBef>
                <a:spcPts val="600"/>
              </a:spcBef>
              <a:buClr>
                <a:srgbClr val="0B8FC7"/>
              </a:buClr>
            </a:pPr>
            <a:r>
              <a:rPr lang="es-ES" sz="1400" b="1" dirty="0">
                <a:solidFill>
                  <a:srgbClr val="0B8FC7"/>
                </a:solidFill>
                <a:latin typeface="Barlow" panose="00000500000000000000" pitchFamily="2" charset="0"/>
              </a:rPr>
              <a:t>Características de la ayuda </a:t>
            </a:r>
            <a:r>
              <a:rPr lang="es-ES" sz="1400" dirty="0">
                <a:latin typeface="Barlow" panose="00000500000000000000" pitchFamily="2" charset="0"/>
              </a:rPr>
              <a:t>Subvención</a:t>
            </a:r>
          </a:p>
          <a:p>
            <a:pPr>
              <a:spcBef>
                <a:spcPts val="600"/>
              </a:spcBef>
              <a:buClr>
                <a:srgbClr val="0B8FC7"/>
              </a:buClr>
            </a:pPr>
            <a:r>
              <a:rPr lang="es-ES" sz="1400" b="1" dirty="0">
                <a:solidFill>
                  <a:srgbClr val="0B8FC7"/>
                </a:solidFill>
                <a:latin typeface="Barlow" panose="00000500000000000000" pitchFamily="2" charset="0"/>
              </a:rPr>
              <a:t>Texto de la convocatoria : </a:t>
            </a:r>
            <a:r>
              <a:rPr lang="es-ES" sz="1400" b="1" dirty="0">
                <a:solidFill>
                  <a:srgbClr val="0B8FC7"/>
                </a:solidFill>
                <a:latin typeface="Barlow" panose="00000500000000000000" pitchFamily="2" charset="0"/>
                <a:hlinkClick r:id="rId3"/>
              </a:rPr>
              <a:t>https://www.cdti.es/ayudas/ayudas-neotec-2025</a:t>
            </a:r>
            <a:r>
              <a:rPr lang="es-ES" sz="1400" b="1" dirty="0">
                <a:solidFill>
                  <a:srgbClr val="0B8FC7"/>
                </a:solidFill>
                <a:latin typeface="Barlow" panose="00000500000000000000" pitchFamily="2" charset="0"/>
              </a:rPr>
              <a:t> </a:t>
            </a:r>
          </a:p>
          <a:p>
            <a:pPr lvl="1"/>
            <a:r>
              <a:rPr lang="es-ES" sz="1400" kern="0" dirty="0">
                <a:solidFill>
                  <a:schemeClr val="tx1">
                    <a:alpha val="95000"/>
                  </a:schemeClr>
                </a:solidFill>
                <a:latin typeface="Barlow" panose="00000500000000000000" pitchFamily="2" charset="0"/>
                <a:cs typeface="Segoe UI" panose="020B0502040204020203" pitchFamily="34" charset="0"/>
              </a:rPr>
              <a:t>Web del CDTI: </a:t>
            </a:r>
            <a:endParaRPr lang="es-ES" sz="1400" kern="0" dirty="0">
              <a:solidFill>
                <a:srgbClr val="0B8FC7">
                  <a:alpha val="95000"/>
                </a:srgbClr>
              </a:solidFill>
              <a:latin typeface="Barlow" panose="00000500000000000000" pitchFamily="2" charset="0"/>
              <a:cs typeface="Segoe UI" panose="020B0502040204020203" pitchFamily="34" charset="0"/>
            </a:endParaRPr>
          </a:p>
        </p:txBody>
      </p:sp>
      <p:pic>
        <p:nvPicPr>
          <p:cNvPr id="34" name="Gráfico 33" descr="Usuario contorno">
            <a:extLst>
              <a:ext uri="{FF2B5EF4-FFF2-40B4-BE49-F238E27FC236}">
                <a16:creationId xmlns:a16="http://schemas.microsoft.com/office/drawing/2014/main" id="{CF75F53F-6581-977B-E18A-8BED698234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0459" y="1088762"/>
            <a:ext cx="334650" cy="334650"/>
          </a:xfrm>
          <a:prstGeom prst="rect">
            <a:avLst/>
          </a:prstGeom>
        </p:spPr>
      </p:pic>
      <p:pic>
        <p:nvPicPr>
          <p:cNvPr id="39" name="Gráfico 38" descr="Monedas contorno">
            <a:extLst>
              <a:ext uri="{FF2B5EF4-FFF2-40B4-BE49-F238E27FC236}">
                <a16:creationId xmlns:a16="http://schemas.microsoft.com/office/drawing/2014/main" id="{F2A22527-DC36-5AEA-80B4-DE7D515BB7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2681" y="1654244"/>
            <a:ext cx="334651" cy="334651"/>
          </a:xfrm>
          <a:prstGeom prst="rect">
            <a:avLst/>
          </a:prstGeom>
        </p:spPr>
      </p:pic>
      <p:pic>
        <p:nvPicPr>
          <p:cNvPr id="43" name="Gráfico 42" descr="Red social contorno">
            <a:extLst>
              <a:ext uri="{FF2B5EF4-FFF2-40B4-BE49-F238E27FC236}">
                <a16:creationId xmlns:a16="http://schemas.microsoft.com/office/drawing/2014/main" id="{BB69997D-EACC-A951-680B-254592EFE6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8549" y="2423714"/>
            <a:ext cx="334650" cy="334650"/>
          </a:xfrm>
          <a:prstGeom prst="rect">
            <a:avLst/>
          </a:prstGeom>
        </p:spPr>
      </p:pic>
      <p:pic>
        <p:nvPicPr>
          <p:cNvPr id="45" name="Gráfico 44" descr="Clip con relleno sólido">
            <a:extLst>
              <a:ext uri="{FF2B5EF4-FFF2-40B4-BE49-F238E27FC236}">
                <a16:creationId xmlns:a16="http://schemas.microsoft.com/office/drawing/2014/main" id="{DECEF40D-B7E7-D978-D9BD-40F40C0191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3792" y="2891544"/>
            <a:ext cx="312427" cy="312427"/>
          </a:xfrm>
          <a:prstGeom prst="rect">
            <a:avLst/>
          </a:prstGeom>
        </p:spPr>
      </p:pic>
      <p:sp>
        <p:nvSpPr>
          <p:cNvPr id="3" name="2 CuadroTexto">
            <a:extLst>
              <a:ext uri="{FF2B5EF4-FFF2-40B4-BE49-F238E27FC236}">
                <a16:creationId xmlns:a16="http://schemas.microsoft.com/office/drawing/2014/main" id="{53DCE689-15F6-D701-8D29-36F4C4728180}"/>
              </a:ext>
            </a:extLst>
          </p:cNvPr>
          <p:cNvSpPr txBox="1"/>
          <p:nvPr/>
        </p:nvSpPr>
        <p:spPr>
          <a:xfrm>
            <a:off x="1818358" y="756266"/>
            <a:ext cx="5858535" cy="307777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ln w="0">
                  <a:noFill/>
                </a:ln>
                <a:solidFill>
                  <a:srgbClr val="F0F5FA"/>
                </a:solidFill>
                <a:highlight>
                  <a:srgbClr val="FF0000"/>
                </a:highlight>
                <a:latin typeface="Barlow" panose="00000500000000000000" pitchFamily="2" charset="0"/>
                <a:cs typeface="Aharoni" panose="02010803020104030203" pitchFamily="2" charset="-79"/>
              </a:rPr>
              <a:t>Plazo de presentación: 14 de abril – 1 4 de  mayo de 2026 a las 12:00</a:t>
            </a:r>
          </a:p>
        </p:txBody>
      </p:sp>
      <p:pic>
        <p:nvPicPr>
          <p:cNvPr id="4" name="Gráfico 3" descr="Calendario giratorio con relleno sólido">
            <a:extLst>
              <a:ext uri="{FF2B5EF4-FFF2-40B4-BE49-F238E27FC236}">
                <a16:creationId xmlns:a16="http://schemas.microsoft.com/office/drawing/2014/main" id="{A039AD57-E298-CD67-664C-1E68745A0FF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546980" y="747627"/>
            <a:ext cx="325054" cy="325054"/>
          </a:xfrm>
          <a:prstGeom prst="rect">
            <a:avLst/>
          </a:prstGeom>
        </p:spPr>
      </p:pic>
      <p:sp>
        <p:nvSpPr>
          <p:cNvPr id="2" name="33 Menos">
            <a:extLst>
              <a:ext uri="{FF2B5EF4-FFF2-40B4-BE49-F238E27FC236}">
                <a16:creationId xmlns:a16="http://schemas.microsoft.com/office/drawing/2014/main" id="{19A3BDD2-9CE9-8587-B94F-E265690BCC8D}"/>
              </a:ext>
            </a:extLst>
          </p:cNvPr>
          <p:cNvSpPr/>
          <p:nvPr/>
        </p:nvSpPr>
        <p:spPr>
          <a:xfrm>
            <a:off x="-1260649" y="567844"/>
            <a:ext cx="11603793" cy="217409"/>
          </a:xfrm>
          <a:prstGeom prst="mathMinus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3 Título">
            <a:extLst>
              <a:ext uri="{FF2B5EF4-FFF2-40B4-BE49-F238E27FC236}">
                <a16:creationId xmlns:a16="http://schemas.microsoft.com/office/drawing/2014/main" id="{11E69CA8-8BB8-CC01-48F8-76159E102F6B}"/>
              </a:ext>
            </a:extLst>
          </p:cNvPr>
          <p:cNvSpPr txBox="1">
            <a:spLocks/>
          </p:cNvSpPr>
          <p:nvPr/>
        </p:nvSpPr>
        <p:spPr>
          <a:xfrm>
            <a:off x="269933" y="106179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ctr">
              <a:spcBef>
                <a:spcPct val="0"/>
              </a:spcBef>
              <a:buNone/>
              <a:defRPr sz="2800" b="1">
                <a:solidFill>
                  <a:schemeClr val="tx2"/>
                </a:solidFill>
              </a:defRPr>
            </a:lvl1pPr>
          </a:lstStyle>
          <a:p>
            <a:pPr algn="l"/>
            <a:r>
              <a:rPr lang="es-ES_tradnl" sz="2400" dirty="0">
                <a:solidFill>
                  <a:srgbClr val="0070C0"/>
                </a:solidFill>
              </a:rPr>
              <a:t>Neotec: Características de la convocatoria</a:t>
            </a:r>
          </a:p>
        </p:txBody>
      </p:sp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96F9EA96-72B9-435D-F7EF-70CE3E91C76E}"/>
              </a:ext>
            </a:extLst>
          </p:cNvPr>
          <p:cNvSpPr/>
          <p:nvPr/>
        </p:nvSpPr>
        <p:spPr>
          <a:xfrm>
            <a:off x="657071" y="3432521"/>
            <a:ext cx="7816662" cy="613650"/>
          </a:xfrm>
          <a:prstGeom prst="rightArrow">
            <a:avLst/>
          </a:prstGeom>
          <a:gradFill flip="none" rotWithShape="1">
            <a:gsLst>
              <a:gs pos="28276">
                <a:srgbClr val="0B8FC7"/>
              </a:gs>
              <a:gs pos="38000">
                <a:srgbClr val="0B8FC7"/>
              </a:gs>
              <a:gs pos="66000">
                <a:srgbClr val="FF0000"/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06AECD2-7BB6-C69D-9325-12B8DDC11FC5}"/>
              </a:ext>
            </a:extLst>
          </p:cNvPr>
          <p:cNvSpPr txBox="1"/>
          <p:nvPr/>
        </p:nvSpPr>
        <p:spPr>
          <a:xfrm>
            <a:off x="657071" y="4017902"/>
            <a:ext cx="3835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/>
              <a:t>* Requerimiento información tecnologías hasta el 16 sept</a:t>
            </a:r>
            <a:r>
              <a:rPr lang="es-E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317164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E3B8ACAA-4FFA-5219-F17D-8A93648DCAD2}"/>
              </a:ext>
            </a:extLst>
          </p:cNvPr>
          <p:cNvSpPr txBox="1"/>
          <p:nvPr/>
        </p:nvSpPr>
        <p:spPr>
          <a:xfrm>
            <a:off x="971288" y="1462914"/>
            <a:ext cx="7799972" cy="318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Clr>
                <a:srgbClr val="0B8FC7"/>
              </a:buClr>
            </a:pPr>
            <a:r>
              <a:rPr lang="es-ES" sz="1400" b="1" dirty="0">
                <a:solidFill>
                  <a:srgbClr val="0B8FC7"/>
                </a:solidFill>
                <a:latin typeface="Barlow" panose="00000500000000000000" pitchFamily="2" charset="0"/>
              </a:rPr>
              <a:t>Beneficiarios:</a:t>
            </a:r>
          </a:p>
          <a:p>
            <a:pPr lvl="1"/>
            <a:r>
              <a:rPr lang="es-ES" sz="1400" b="1" dirty="0">
                <a:solidFill>
                  <a:srgbClr val="0B8FC7"/>
                </a:solidFill>
                <a:latin typeface="Barlow" panose="00000500000000000000" pitchFamily="2" charset="0"/>
              </a:rPr>
              <a:t>Agrupaciones de empresas</a:t>
            </a:r>
            <a:r>
              <a:rPr lang="es-ES" sz="1400" dirty="0">
                <a:latin typeface="Barlow" panose="00000500000000000000" pitchFamily="2" charset="0"/>
              </a:rPr>
              <a:t>: </a:t>
            </a:r>
            <a:r>
              <a:rPr lang="es-ES" sz="1400" b="1" dirty="0">
                <a:solidFill>
                  <a:srgbClr val="0B8FC7"/>
                </a:solidFill>
                <a:latin typeface="Barlow" panose="00000500000000000000" pitchFamily="2" charset="0"/>
              </a:rPr>
              <a:t>3 a 6 </a:t>
            </a:r>
            <a:r>
              <a:rPr lang="es-ES" sz="1400" dirty="0">
                <a:latin typeface="Barlow" panose="00000500000000000000" pitchFamily="2" charset="0"/>
              </a:rPr>
              <a:t>socios, al menos 1 PYME y 2 autónomas, 1 representante</a:t>
            </a:r>
          </a:p>
          <a:p>
            <a:pPr lvl="1"/>
            <a:r>
              <a:rPr lang="es-ES" sz="1400" dirty="0">
                <a:latin typeface="Barlow" panose="00000500000000000000" pitchFamily="2" charset="0"/>
              </a:rPr>
              <a:t>Acuerdo de consorcio suscrito previamente a la solicitud</a:t>
            </a:r>
          </a:p>
          <a:p>
            <a:pPr lvl="1"/>
            <a:r>
              <a:rPr lang="es-ES" sz="1400" b="1" dirty="0">
                <a:solidFill>
                  <a:srgbClr val="0B8FC7"/>
                </a:solidFill>
                <a:latin typeface="Barlow" panose="00000500000000000000" pitchFamily="2" charset="0"/>
              </a:rPr>
              <a:t>Subcontratación</a:t>
            </a:r>
            <a:r>
              <a:rPr lang="es-ES" sz="1400" dirty="0">
                <a:latin typeface="Barlow" panose="00000500000000000000" pitchFamily="2" charset="0"/>
              </a:rPr>
              <a:t> organismos de investigación</a:t>
            </a:r>
            <a:r>
              <a:rPr lang="es-ES" sz="1400" b="1" dirty="0">
                <a:solidFill>
                  <a:srgbClr val="0B8FC7"/>
                </a:solidFill>
                <a:latin typeface="Barlow" panose="00000500000000000000" pitchFamily="2" charset="0"/>
              </a:rPr>
              <a:t> ≥ 15%</a:t>
            </a:r>
            <a:r>
              <a:rPr lang="es-ES" sz="1400" dirty="0">
                <a:latin typeface="Barlow" panose="00000500000000000000" pitchFamily="2" charset="0"/>
              </a:rPr>
              <a:t>  </a:t>
            </a:r>
          </a:p>
          <a:p>
            <a:pPr>
              <a:spcBef>
                <a:spcPts val="600"/>
              </a:spcBef>
              <a:buClr>
                <a:srgbClr val="0B8FC7"/>
              </a:buClr>
            </a:pPr>
            <a:r>
              <a:rPr lang="es-ES" sz="1400" b="1" dirty="0">
                <a:solidFill>
                  <a:srgbClr val="0B8FC7"/>
                </a:solidFill>
                <a:latin typeface="Barlow" panose="00000500000000000000" pitchFamily="2" charset="0"/>
              </a:rPr>
              <a:t>Presupuesto </a:t>
            </a:r>
            <a:r>
              <a:rPr lang="es-ES" sz="1400" dirty="0">
                <a:latin typeface="Barlow" panose="00000500000000000000" pitchFamily="2" charset="0"/>
              </a:rPr>
              <a:t>de la convocatoria CDTI:</a:t>
            </a:r>
            <a:r>
              <a:rPr lang="es-ES" sz="1400" b="1" dirty="0">
                <a:solidFill>
                  <a:srgbClr val="0B8FC7"/>
                </a:solidFill>
                <a:latin typeface="Barlow" panose="00000500000000000000" pitchFamily="2" charset="0"/>
              </a:rPr>
              <a:t> 60 M€*</a:t>
            </a:r>
          </a:p>
          <a:p>
            <a:pPr>
              <a:spcBef>
                <a:spcPts val="600"/>
              </a:spcBef>
              <a:buClr>
                <a:srgbClr val="0B8FC7"/>
              </a:buClr>
            </a:pPr>
            <a:r>
              <a:rPr lang="es-ES" sz="1400" b="1" dirty="0">
                <a:solidFill>
                  <a:srgbClr val="0B8FC7"/>
                </a:solidFill>
                <a:latin typeface="Barlow" panose="00000500000000000000" pitchFamily="2" charset="0"/>
              </a:rPr>
              <a:t>                                                                                     20 M€ </a:t>
            </a:r>
            <a:r>
              <a:rPr lang="es-ES" sz="1400" dirty="0">
                <a:latin typeface="Barlow" panose="00000500000000000000" pitchFamily="2" charset="0"/>
              </a:rPr>
              <a:t>reserva para Misión </a:t>
            </a:r>
            <a:r>
              <a:rPr lang="es-ES" sz="1400" b="1" dirty="0">
                <a:solidFill>
                  <a:srgbClr val="0B8FC7"/>
                </a:solidFill>
                <a:latin typeface="Barlow" panose="00000500000000000000" pitchFamily="2" charset="0"/>
              </a:rPr>
              <a:t>“Hacia un sector aeronáutico…” </a:t>
            </a:r>
          </a:p>
          <a:p>
            <a:pPr>
              <a:spcBef>
                <a:spcPts val="600"/>
              </a:spcBef>
              <a:buClr>
                <a:srgbClr val="0B8FC7"/>
              </a:buClr>
            </a:pPr>
            <a:r>
              <a:rPr lang="es-ES" sz="1400" b="1" dirty="0">
                <a:solidFill>
                  <a:srgbClr val="0B8FC7"/>
                </a:solidFill>
                <a:latin typeface="Barlow" panose="00000500000000000000" pitchFamily="2" charset="0"/>
              </a:rPr>
              <a:t>			       5 M€ </a:t>
            </a:r>
            <a:r>
              <a:rPr lang="es-ES" sz="1400" dirty="0">
                <a:latin typeface="Barlow" panose="00000500000000000000" pitchFamily="2" charset="0"/>
              </a:rPr>
              <a:t>reserva para Misión </a:t>
            </a:r>
            <a:r>
              <a:rPr lang="es-ES" sz="1400" b="1" dirty="0">
                <a:solidFill>
                  <a:srgbClr val="0B8FC7"/>
                </a:solidFill>
                <a:latin typeface="Barlow" panose="00000500000000000000" pitchFamily="2" charset="0"/>
              </a:rPr>
              <a:t>“salud de las mujeres…”</a:t>
            </a:r>
          </a:p>
          <a:p>
            <a:pPr>
              <a:spcBef>
                <a:spcPts val="600"/>
              </a:spcBef>
              <a:buClr>
                <a:srgbClr val="0B8FC7"/>
              </a:buClr>
            </a:pPr>
            <a:r>
              <a:rPr lang="es-ES" sz="1400" b="1" dirty="0">
                <a:solidFill>
                  <a:srgbClr val="0B8FC7"/>
                </a:solidFill>
                <a:latin typeface="Barlow" panose="00000500000000000000" pitchFamily="2" charset="0"/>
              </a:rPr>
              <a:t>Características de la ayuda </a:t>
            </a:r>
            <a:r>
              <a:rPr lang="es-ES" sz="1400" dirty="0">
                <a:latin typeface="Barlow" panose="00000500000000000000" pitchFamily="2" charset="0"/>
              </a:rPr>
              <a:t>Subvención media 50%-60%</a:t>
            </a:r>
          </a:p>
          <a:p>
            <a:pPr>
              <a:spcBef>
                <a:spcPts val="600"/>
              </a:spcBef>
              <a:buClr>
                <a:srgbClr val="0B8FC7"/>
              </a:buClr>
            </a:pPr>
            <a:r>
              <a:rPr lang="es-ES" sz="1400" b="1" dirty="0">
                <a:solidFill>
                  <a:srgbClr val="0B8FC7"/>
                </a:solidFill>
                <a:latin typeface="Barlow" panose="00000500000000000000" pitchFamily="2" charset="0"/>
              </a:rPr>
              <a:t>Texto de la convocatoria </a:t>
            </a:r>
          </a:p>
          <a:p>
            <a:pPr lvl="1"/>
            <a:r>
              <a:rPr lang="es-ES" sz="1400" kern="0" dirty="0">
                <a:solidFill>
                  <a:schemeClr val="tx1">
                    <a:alpha val="95000"/>
                  </a:schemeClr>
                </a:solidFill>
                <a:latin typeface="Barlow" panose="00000500000000000000" pitchFamily="2" charset="0"/>
                <a:cs typeface="Segoe UI" panose="020B0502040204020203" pitchFamily="34" charset="0"/>
              </a:rPr>
              <a:t>Web del CDTI: </a:t>
            </a:r>
            <a:r>
              <a:rPr lang="es-ES" sz="1400" dirty="0">
                <a:hlinkClick r:id="rId3"/>
              </a:rPr>
              <a:t>Misiones Ciencia e Innovación 2026 | CDTI</a:t>
            </a:r>
            <a:endParaRPr lang="es-ES" sz="1400" kern="0" dirty="0">
              <a:solidFill>
                <a:srgbClr val="0B8FC7">
                  <a:alpha val="95000"/>
                </a:srgbClr>
              </a:solidFill>
              <a:latin typeface="Barlow" panose="00000500000000000000" pitchFamily="2" charset="0"/>
              <a:cs typeface="Segoe UI" panose="020B0502040204020203" pitchFamily="34" charset="0"/>
            </a:endParaRPr>
          </a:p>
          <a:p>
            <a:pPr lvl="1"/>
            <a:r>
              <a:rPr lang="es-ES" sz="1200" kern="0" dirty="0">
                <a:solidFill>
                  <a:schemeClr val="tx1">
                    <a:alpha val="95000"/>
                  </a:schemeClr>
                </a:solidFill>
                <a:latin typeface="Barlow" panose="00000500000000000000" pitchFamily="2" charset="0"/>
                <a:cs typeface="Segoe UI" panose="020B0502040204020203" pitchFamily="34" charset="0"/>
              </a:rPr>
              <a:t>*podrá ser incrementado con una cuantía adicional de hasta </a:t>
            </a:r>
            <a:r>
              <a:rPr lang="es-ES" sz="1200" b="1" kern="0" dirty="0">
                <a:solidFill>
                  <a:srgbClr val="FF0000">
                    <a:alpha val="95000"/>
                  </a:srgbClr>
                </a:solidFill>
                <a:latin typeface="Barlow" panose="00000500000000000000" pitchFamily="2" charset="0"/>
                <a:cs typeface="Segoe UI" panose="020B0502040204020203" pitchFamily="34" charset="0"/>
              </a:rPr>
              <a:t>90 M€ </a:t>
            </a:r>
            <a:r>
              <a:rPr lang="es-ES" sz="1200" kern="0" dirty="0">
                <a:solidFill>
                  <a:schemeClr val="tx1">
                    <a:alpha val="95000"/>
                  </a:schemeClr>
                </a:solidFill>
                <a:latin typeface="Barlow" panose="00000500000000000000" pitchFamily="2" charset="0"/>
                <a:cs typeface="Segoe UI" panose="020B0502040204020203" pitchFamily="34" charset="0"/>
              </a:rPr>
              <a:t>cuando, como consecuencia de la concurrencia de alguna de las circunstancias previstas en el artículo 58.2.a) del Real Decreto 887/2006, de 21 de julio</a:t>
            </a:r>
          </a:p>
        </p:txBody>
      </p:sp>
      <p:sp>
        <p:nvSpPr>
          <p:cNvPr id="19" name="Text Box 16">
            <a:extLst>
              <a:ext uri="{FF2B5EF4-FFF2-40B4-BE49-F238E27FC236}">
                <a16:creationId xmlns:a16="http://schemas.microsoft.com/office/drawing/2014/main" id="{EE9BDB89-82C2-983F-C0E2-BCF333A4A2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083" y="144280"/>
            <a:ext cx="852617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s-ES"/>
            </a:defPPr>
            <a:lvl1pPr algn="ctr">
              <a:defRPr sz="2400" b="1">
                <a:solidFill>
                  <a:srgbClr val="2F6EBB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latin typeface="Arial" charset="0"/>
                <a:cs typeface="Arial" charset="0"/>
              </a:defRPr>
            </a:lvl2pPr>
            <a:lvl3pPr marL="1143000" indent="-228600">
              <a:defRPr>
                <a:latin typeface="Arial" charset="0"/>
                <a:cs typeface="Arial" charset="0"/>
              </a:defRPr>
            </a:lvl3pPr>
            <a:lvl4pPr marL="1600200" indent="-228600">
              <a:defRPr>
                <a:latin typeface="Arial" charset="0"/>
                <a:cs typeface="Arial" charset="0"/>
              </a:defRPr>
            </a:lvl4pPr>
            <a:lvl5pPr marL="2057400" indent="-228600">
              <a:defRPr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9pPr>
          </a:lstStyle>
          <a:p>
            <a:pPr algn="l">
              <a:spcBef>
                <a:spcPct val="0"/>
              </a:spcBef>
            </a:pPr>
            <a:r>
              <a:rPr lang="es-ES_tradnl" dirty="0">
                <a:solidFill>
                  <a:srgbClr val="0070C0"/>
                </a:solidFill>
                <a:latin typeface="+mn-lt"/>
                <a:cs typeface="+mn-cs"/>
              </a:rPr>
              <a:t>Misiones: Características de la Convocatoria</a:t>
            </a:r>
          </a:p>
        </p:txBody>
      </p:sp>
      <p:pic>
        <p:nvPicPr>
          <p:cNvPr id="34" name="Gráfico 33" descr="Usuario contorno">
            <a:extLst>
              <a:ext uri="{FF2B5EF4-FFF2-40B4-BE49-F238E27FC236}">
                <a16:creationId xmlns:a16="http://schemas.microsoft.com/office/drawing/2014/main" id="{FD59A663-C8F2-4329-61A2-EEF74CD3FDB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9882" y="1495287"/>
            <a:ext cx="334650" cy="334650"/>
          </a:xfrm>
          <a:prstGeom prst="rect">
            <a:avLst/>
          </a:prstGeom>
        </p:spPr>
      </p:pic>
      <p:pic>
        <p:nvPicPr>
          <p:cNvPr id="39" name="Gráfico 38" descr="Monedas contorno">
            <a:extLst>
              <a:ext uri="{FF2B5EF4-FFF2-40B4-BE49-F238E27FC236}">
                <a16:creationId xmlns:a16="http://schemas.microsoft.com/office/drawing/2014/main" id="{BC76A5B5-0657-68DA-1DBB-DED9D498A2E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3350" y="2161740"/>
            <a:ext cx="334651" cy="334651"/>
          </a:xfrm>
          <a:prstGeom prst="rect">
            <a:avLst/>
          </a:prstGeom>
        </p:spPr>
      </p:pic>
      <p:pic>
        <p:nvPicPr>
          <p:cNvPr id="43" name="Gráfico 42" descr="Red social contorno">
            <a:extLst>
              <a:ext uri="{FF2B5EF4-FFF2-40B4-BE49-F238E27FC236}">
                <a16:creationId xmlns:a16="http://schemas.microsoft.com/office/drawing/2014/main" id="{9318C897-C95C-CB62-60E2-0D7D6996018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9660" y="3223318"/>
            <a:ext cx="334650" cy="334650"/>
          </a:xfrm>
          <a:prstGeom prst="rect">
            <a:avLst/>
          </a:prstGeom>
        </p:spPr>
      </p:pic>
      <p:pic>
        <p:nvPicPr>
          <p:cNvPr id="45" name="Gráfico 44" descr="Clip con relleno sólido">
            <a:extLst>
              <a:ext uri="{FF2B5EF4-FFF2-40B4-BE49-F238E27FC236}">
                <a16:creationId xmlns:a16="http://schemas.microsoft.com/office/drawing/2014/main" id="{FDB76676-4716-D23C-D1F7-8190259E39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1883" y="3607800"/>
            <a:ext cx="312427" cy="312427"/>
          </a:xfrm>
          <a:prstGeom prst="rect">
            <a:avLst/>
          </a:prstGeom>
        </p:spPr>
      </p:pic>
      <p:sp>
        <p:nvSpPr>
          <p:cNvPr id="3" name="2 CuadroTexto">
            <a:extLst>
              <a:ext uri="{FF2B5EF4-FFF2-40B4-BE49-F238E27FC236}">
                <a16:creationId xmlns:a16="http://schemas.microsoft.com/office/drawing/2014/main" id="{54B42481-9193-3180-D3E9-25111042776F}"/>
              </a:ext>
            </a:extLst>
          </p:cNvPr>
          <p:cNvSpPr txBox="1"/>
          <p:nvPr/>
        </p:nvSpPr>
        <p:spPr>
          <a:xfrm>
            <a:off x="1818358" y="756266"/>
            <a:ext cx="5858535" cy="307777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ln w="0">
                  <a:noFill/>
                </a:ln>
                <a:solidFill>
                  <a:srgbClr val="F0F5FA"/>
                </a:solidFill>
                <a:highlight>
                  <a:srgbClr val="FF0000"/>
                </a:highlight>
                <a:latin typeface="Barlow" panose="00000500000000000000" pitchFamily="2" charset="0"/>
                <a:cs typeface="Aharoni" panose="02010803020104030203" pitchFamily="2" charset="-79"/>
              </a:rPr>
              <a:t>Plazo de presentación: 12 de mayo – 12 de  junio de 2026 a las 12:00</a:t>
            </a:r>
          </a:p>
        </p:txBody>
      </p:sp>
      <p:pic>
        <p:nvPicPr>
          <p:cNvPr id="4" name="Gráfico 3" descr="Calendario giratorio con relleno sólido">
            <a:extLst>
              <a:ext uri="{FF2B5EF4-FFF2-40B4-BE49-F238E27FC236}">
                <a16:creationId xmlns:a16="http://schemas.microsoft.com/office/drawing/2014/main" id="{0815FD3F-75C1-09BB-8E72-78FD4B9DEF1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546980" y="747627"/>
            <a:ext cx="325054" cy="325054"/>
          </a:xfrm>
          <a:prstGeom prst="rect">
            <a:avLst/>
          </a:prstGeom>
        </p:spPr>
      </p:pic>
      <p:sp>
        <p:nvSpPr>
          <p:cNvPr id="2" name="33 Menos">
            <a:extLst>
              <a:ext uri="{FF2B5EF4-FFF2-40B4-BE49-F238E27FC236}">
                <a16:creationId xmlns:a16="http://schemas.microsoft.com/office/drawing/2014/main" id="{2852FB57-6911-85BA-22F5-29EF53557440}"/>
              </a:ext>
            </a:extLst>
          </p:cNvPr>
          <p:cNvSpPr/>
          <p:nvPr/>
        </p:nvSpPr>
        <p:spPr>
          <a:xfrm>
            <a:off x="-1260649" y="567844"/>
            <a:ext cx="11603793" cy="217409"/>
          </a:xfrm>
          <a:prstGeom prst="mathMinus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0273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Forma libre: forma 43">
            <a:extLst>
              <a:ext uri="{FF2B5EF4-FFF2-40B4-BE49-F238E27FC236}">
                <a16:creationId xmlns:a16="http://schemas.microsoft.com/office/drawing/2014/main" id="{D35E05EC-41CB-3E60-67F4-1F52E405CBCA}"/>
              </a:ext>
            </a:extLst>
          </p:cNvPr>
          <p:cNvSpPr/>
          <p:nvPr/>
        </p:nvSpPr>
        <p:spPr>
          <a:xfrm>
            <a:off x="491526" y="3817160"/>
            <a:ext cx="1809417" cy="655004"/>
          </a:xfrm>
          <a:custGeom>
            <a:avLst/>
            <a:gdLst>
              <a:gd name="connsiteX0" fmla="*/ 0 w 1765511"/>
              <a:gd name="connsiteY0" fmla="*/ 0 h 655004"/>
              <a:gd name="connsiteX1" fmla="*/ 1765511 w 1765511"/>
              <a:gd name="connsiteY1" fmla="*/ 0 h 655004"/>
              <a:gd name="connsiteX2" fmla="*/ 1765511 w 1765511"/>
              <a:gd name="connsiteY2" fmla="*/ 655004 h 655004"/>
              <a:gd name="connsiteX3" fmla="*/ 0 w 1765511"/>
              <a:gd name="connsiteY3" fmla="*/ 655004 h 655004"/>
              <a:gd name="connsiteX4" fmla="*/ 0 w 1765511"/>
              <a:gd name="connsiteY4" fmla="*/ 0 h 655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5511" h="655004">
                <a:moveTo>
                  <a:pt x="0" y="0"/>
                </a:moveTo>
                <a:lnTo>
                  <a:pt x="1765511" y="0"/>
                </a:lnTo>
                <a:lnTo>
                  <a:pt x="1765511" y="655004"/>
                </a:lnTo>
                <a:lnTo>
                  <a:pt x="0" y="65500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2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1120" tIns="71120" rIns="71120" bIns="0" numCol="1" spcCol="1270" anchor="t" anchorCtr="0">
            <a:noAutofit/>
          </a:bodyPr>
          <a:lstStyle/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000" b="1" dirty="0">
                <a:solidFill>
                  <a:srgbClr val="0B8FC7"/>
                </a:solidFill>
                <a:latin typeface="Barlow" panose="00000500000000000000" pitchFamily="2" charset="0"/>
              </a:rPr>
              <a:t>Salud de las mujeres</a:t>
            </a:r>
            <a:endParaRPr lang="es-ES" sz="1000" b="1" kern="1200" dirty="0">
              <a:solidFill>
                <a:srgbClr val="0B8FC7"/>
              </a:solidFill>
              <a:latin typeface="Barlow" panose="00000500000000000000" pitchFamily="2" charset="0"/>
              <a:ea typeface="+mn-ea"/>
              <a:cs typeface="+mn-cs"/>
            </a:endParaRPr>
          </a:p>
        </p:txBody>
      </p:sp>
      <p:sp>
        <p:nvSpPr>
          <p:cNvPr id="46" name="Forma libre: forma 45">
            <a:extLst>
              <a:ext uri="{FF2B5EF4-FFF2-40B4-BE49-F238E27FC236}">
                <a16:creationId xmlns:a16="http://schemas.microsoft.com/office/drawing/2014/main" id="{FFB5B42D-1D58-A3A7-318E-612EF6DDEF00}"/>
              </a:ext>
            </a:extLst>
          </p:cNvPr>
          <p:cNvSpPr/>
          <p:nvPr/>
        </p:nvSpPr>
        <p:spPr>
          <a:xfrm>
            <a:off x="2623020" y="1983423"/>
            <a:ext cx="1809417" cy="655004"/>
          </a:xfrm>
          <a:custGeom>
            <a:avLst/>
            <a:gdLst>
              <a:gd name="connsiteX0" fmla="*/ 0 w 1765511"/>
              <a:gd name="connsiteY0" fmla="*/ 0 h 655004"/>
              <a:gd name="connsiteX1" fmla="*/ 1765511 w 1765511"/>
              <a:gd name="connsiteY1" fmla="*/ 0 h 655004"/>
              <a:gd name="connsiteX2" fmla="*/ 1765511 w 1765511"/>
              <a:gd name="connsiteY2" fmla="*/ 655004 h 655004"/>
              <a:gd name="connsiteX3" fmla="*/ 0 w 1765511"/>
              <a:gd name="connsiteY3" fmla="*/ 655004 h 655004"/>
              <a:gd name="connsiteX4" fmla="*/ 0 w 1765511"/>
              <a:gd name="connsiteY4" fmla="*/ 0 h 655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5511" h="655004">
                <a:moveTo>
                  <a:pt x="0" y="0"/>
                </a:moveTo>
                <a:lnTo>
                  <a:pt x="1765511" y="0"/>
                </a:lnTo>
                <a:lnTo>
                  <a:pt x="1765511" y="655004"/>
                </a:lnTo>
                <a:lnTo>
                  <a:pt x="0" y="65500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2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1120" tIns="71120" rIns="71120" bIns="0" numCol="1" spcCol="1270" anchor="t" anchorCtr="0">
            <a:noAutofit/>
          </a:bodyPr>
          <a:lstStyle/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000" b="1" dirty="0">
                <a:solidFill>
                  <a:srgbClr val="0B8FC7"/>
                </a:solidFill>
                <a:latin typeface="Barlow" panose="00000500000000000000" pitchFamily="2" charset="0"/>
              </a:rPr>
              <a:t>Sector aeronáutico más eficiente, sostenible y resiliente</a:t>
            </a:r>
          </a:p>
        </p:txBody>
      </p:sp>
      <p:sp>
        <p:nvSpPr>
          <p:cNvPr id="48" name="Forma libre: forma 47">
            <a:extLst>
              <a:ext uri="{FF2B5EF4-FFF2-40B4-BE49-F238E27FC236}">
                <a16:creationId xmlns:a16="http://schemas.microsoft.com/office/drawing/2014/main" id="{EE5B82AF-2438-F422-6682-E2AC100941A5}"/>
              </a:ext>
            </a:extLst>
          </p:cNvPr>
          <p:cNvSpPr/>
          <p:nvPr/>
        </p:nvSpPr>
        <p:spPr>
          <a:xfrm>
            <a:off x="4770263" y="2013515"/>
            <a:ext cx="1809417" cy="655004"/>
          </a:xfrm>
          <a:custGeom>
            <a:avLst/>
            <a:gdLst>
              <a:gd name="connsiteX0" fmla="*/ 0 w 1765511"/>
              <a:gd name="connsiteY0" fmla="*/ 0 h 655004"/>
              <a:gd name="connsiteX1" fmla="*/ 1765511 w 1765511"/>
              <a:gd name="connsiteY1" fmla="*/ 0 h 655004"/>
              <a:gd name="connsiteX2" fmla="*/ 1765511 w 1765511"/>
              <a:gd name="connsiteY2" fmla="*/ 655004 h 655004"/>
              <a:gd name="connsiteX3" fmla="*/ 0 w 1765511"/>
              <a:gd name="connsiteY3" fmla="*/ 655004 h 655004"/>
              <a:gd name="connsiteX4" fmla="*/ 0 w 1765511"/>
              <a:gd name="connsiteY4" fmla="*/ 0 h 655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5511" h="655004">
                <a:moveTo>
                  <a:pt x="0" y="0"/>
                </a:moveTo>
                <a:lnTo>
                  <a:pt x="1765511" y="0"/>
                </a:lnTo>
                <a:lnTo>
                  <a:pt x="1765511" y="655004"/>
                </a:lnTo>
                <a:lnTo>
                  <a:pt x="0" y="65500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2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1120" tIns="71120" rIns="71120" bIns="0" numCol="1" spcCol="1270" anchor="t" anchorCtr="0">
            <a:noAutofit/>
          </a:bodyPr>
          <a:lstStyle/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000" b="1" kern="1200" dirty="0">
                <a:solidFill>
                  <a:srgbClr val="0B8FC7"/>
                </a:solidFill>
                <a:latin typeface="Barlow" panose="00000500000000000000" pitchFamily="2" charset="0"/>
              </a:rPr>
              <a:t>Microorganismos multirresistentes y otros retos</a:t>
            </a:r>
          </a:p>
        </p:txBody>
      </p:sp>
      <p:sp>
        <p:nvSpPr>
          <p:cNvPr id="50" name="Forma libre: forma 49">
            <a:extLst>
              <a:ext uri="{FF2B5EF4-FFF2-40B4-BE49-F238E27FC236}">
                <a16:creationId xmlns:a16="http://schemas.microsoft.com/office/drawing/2014/main" id="{DFC94370-9C5E-9DD8-93A1-E3E3529FD0CD}"/>
              </a:ext>
            </a:extLst>
          </p:cNvPr>
          <p:cNvSpPr/>
          <p:nvPr/>
        </p:nvSpPr>
        <p:spPr>
          <a:xfrm>
            <a:off x="6907206" y="2037607"/>
            <a:ext cx="1809417" cy="655004"/>
          </a:xfrm>
          <a:custGeom>
            <a:avLst/>
            <a:gdLst>
              <a:gd name="connsiteX0" fmla="*/ 0 w 1765511"/>
              <a:gd name="connsiteY0" fmla="*/ 0 h 655004"/>
              <a:gd name="connsiteX1" fmla="*/ 1765511 w 1765511"/>
              <a:gd name="connsiteY1" fmla="*/ 0 h 655004"/>
              <a:gd name="connsiteX2" fmla="*/ 1765511 w 1765511"/>
              <a:gd name="connsiteY2" fmla="*/ 655004 h 655004"/>
              <a:gd name="connsiteX3" fmla="*/ 0 w 1765511"/>
              <a:gd name="connsiteY3" fmla="*/ 655004 h 655004"/>
              <a:gd name="connsiteX4" fmla="*/ 0 w 1765511"/>
              <a:gd name="connsiteY4" fmla="*/ 0 h 655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5511" h="655004">
                <a:moveTo>
                  <a:pt x="0" y="0"/>
                </a:moveTo>
                <a:lnTo>
                  <a:pt x="1765511" y="0"/>
                </a:lnTo>
                <a:lnTo>
                  <a:pt x="1765511" y="655004"/>
                </a:lnTo>
                <a:lnTo>
                  <a:pt x="0" y="65500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2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1120" tIns="71120" rIns="71120" bIns="0" numCol="1" spcCol="1270" anchor="t" anchorCtr="0">
            <a:noAutofit/>
          </a:bodyPr>
          <a:lstStyle/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000" b="1" dirty="0">
                <a:solidFill>
                  <a:srgbClr val="FF0000"/>
                </a:solidFill>
                <a:latin typeface="Barlow" panose="00000500000000000000" pitchFamily="2" charset="0"/>
              </a:rPr>
              <a:t>Autonomía estratégica en seguridad y defensa</a:t>
            </a:r>
          </a:p>
        </p:txBody>
      </p:sp>
      <p:sp>
        <p:nvSpPr>
          <p:cNvPr id="52" name="Forma libre: forma 51">
            <a:extLst>
              <a:ext uri="{FF2B5EF4-FFF2-40B4-BE49-F238E27FC236}">
                <a16:creationId xmlns:a16="http://schemas.microsoft.com/office/drawing/2014/main" id="{17474371-CD71-BD79-E3F3-07ADD4DC191A}"/>
              </a:ext>
            </a:extLst>
          </p:cNvPr>
          <p:cNvSpPr/>
          <p:nvPr/>
        </p:nvSpPr>
        <p:spPr>
          <a:xfrm>
            <a:off x="427377" y="2010515"/>
            <a:ext cx="1809417" cy="655004"/>
          </a:xfrm>
          <a:custGeom>
            <a:avLst/>
            <a:gdLst>
              <a:gd name="connsiteX0" fmla="*/ 0 w 1765511"/>
              <a:gd name="connsiteY0" fmla="*/ 0 h 655004"/>
              <a:gd name="connsiteX1" fmla="*/ 1765511 w 1765511"/>
              <a:gd name="connsiteY1" fmla="*/ 0 h 655004"/>
              <a:gd name="connsiteX2" fmla="*/ 1765511 w 1765511"/>
              <a:gd name="connsiteY2" fmla="*/ 655004 h 655004"/>
              <a:gd name="connsiteX3" fmla="*/ 0 w 1765511"/>
              <a:gd name="connsiteY3" fmla="*/ 655004 h 655004"/>
              <a:gd name="connsiteX4" fmla="*/ 0 w 1765511"/>
              <a:gd name="connsiteY4" fmla="*/ 0 h 655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5511" h="655004">
                <a:moveTo>
                  <a:pt x="0" y="0"/>
                </a:moveTo>
                <a:lnTo>
                  <a:pt x="1765511" y="0"/>
                </a:lnTo>
                <a:lnTo>
                  <a:pt x="1765511" y="655004"/>
                </a:lnTo>
                <a:lnTo>
                  <a:pt x="0" y="65500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2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1120" tIns="71120" rIns="71120" bIns="0" numCol="1" spcCol="1270" anchor="t" anchorCtr="0">
            <a:noAutofit/>
          </a:bodyPr>
          <a:lstStyle/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000" b="1" dirty="0">
                <a:solidFill>
                  <a:srgbClr val="0B8FC7"/>
                </a:solidFill>
                <a:latin typeface="Barlow" panose="00000500000000000000" pitchFamily="2" charset="0"/>
              </a:rPr>
              <a:t>S</a:t>
            </a:r>
            <a:r>
              <a:rPr lang="es-ES" sz="1000" b="1" kern="1200" dirty="0">
                <a:solidFill>
                  <a:srgbClr val="0B8FC7"/>
                </a:solidFill>
                <a:latin typeface="Barlow" panose="00000500000000000000" pitchFamily="2" charset="0"/>
              </a:rPr>
              <a:t>istema energético estable, flexible y resiliente</a:t>
            </a:r>
          </a:p>
        </p:txBody>
      </p:sp>
      <p:sp>
        <p:nvSpPr>
          <p:cNvPr id="54" name="Forma libre: forma 53">
            <a:extLst>
              <a:ext uri="{FF2B5EF4-FFF2-40B4-BE49-F238E27FC236}">
                <a16:creationId xmlns:a16="http://schemas.microsoft.com/office/drawing/2014/main" id="{A3097AED-11F6-1668-BF23-9648C72709E6}"/>
              </a:ext>
            </a:extLst>
          </p:cNvPr>
          <p:cNvSpPr/>
          <p:nvPr/>
        </p:nvSpPr>
        <p:spPr>
          <a:xfrm>
            <a:off x="4832785" y="3769940"/>
            <a:ext cx="1809417" cy="655004"/>
          </a:xfrm>
          <a:custGeom>
            <a:avLst/>
            <a:gdLst>
              <a:gd name="connsiteX0" fmla="*/ 0 w 1765511"/>
              <a:gd name="connsiteY0" fmla="*/ 0 h 655004"/>
              <a:gd name="connsiteX1" fmla="*/ 1765511 w 1765511"/>
              <a:gd name="connsiteY1" fmla="*/ 0 h 655004"/>
              <a:gd name="connsiteX2" fmla="*/ 1765511 w 1765511"/>
              <a:gd name="connsiteY2" fmla="*/ 655004 h 655004"/>
              <a:gd name="connsiteX3" fmla="*/ 0 w 1765511"/>
              <a:gd name="connsiteY3" fmla="*/ 655004 h 655004"/>
              <a:gd name="connsiteX4" fmla="*/ 0 w 1765511"/>
              <a:gd name="connsiteY4" fmla="*/ 0 h 655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5511" h="655004">
                <a:moveTo>
                  <a:pt x="0" y="0"/>
                </a:moveTo>
                <a:lnTo>
                  <a:pt x="1765511" y="0"/>
                </a:lnTo>
                <a:lnTo>
                  <a:pt x="1765511" y="655004"/>
                </a:lnTo>
                <a:lnTo>
                  <a:pt x="0" y="65500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2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1120" tIns="71120" rIns="71120" bIns="0" numCol="1" spcCol="1270" anchor="t" anchorCtr="0">
            <a:noAutofit/>
          </a:bodyPr>
          <a:lstStyle/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000" b="1" kern="1200" dirty="0">
                <a:solidFill>
                  <a:srgbClr val="0B8FC7"/>
                </a:solidFill>
                <a:latin typeface="Barlow" panose="00000500000000000000" pitchFamily="2" charset="0"/>
              </a:rPr>
              <a:t>Vivienda accesible, sostenible y de rápida provisión</a:t>
            </a:r>
          </a:p>
        </p:txBody>
      </p:sp>
      <p:sp>
        <p:nvSpPr>
          <p:cNvPr id="56" name="Forma libre: forma 55">
            <a:extLst>
              <a:ext uri="{FF2B5EF4-FFF2-40B4-BE49-F238E27FC236}">
                <a16:creationId xmlns:a16="http://schemas.microsoft.com/office/drawing/2014/main" id="{8A2291E6-E184-8A94-9EF3-BCDB0D9332FF}"/>
              </a:ext>
            </a:extLst>
          </p:cNvPr>
          <p:cNvSpPr/>
          <p:nvPr/>
        </p:nvSpPr>
        <p:spPr>
          <a:xfrm>
            <a:off x="4669335" y="3964505"/>
            <a:ext cx="1809417" cy="655004"/>
          </a:xfrm>
          <a:custGeom>
            <a:avLst/>
            <a:gdLst>
              <a:gd name="connsiteX0" fmla="*/ 0 w 1765511"/>
              <a:gd name="connsiteY0" fmla="*/ 0 h 655004"/>
              <a:gd name="connsiteX1" fmla="*/ 1765511 w 1765511"/>
              <a:gd name="connsiteY1" fmla="*/ 0 h 655004"/>
              <a:gd name="connsiteX2" fmla="*/ 1765511 w 1765511"/>
              <a:gd name="connsiteY2" fmla="*/ 655004 h 655004"/>
              <a:gd name="connsiteX3" fmla="*/ 0 w 1765511"/>
              <a:gd name="connsiteY3" fmla="*/ 655004 h 655004"/>
              <a:gd name="connsiteX4" fmla="*/ 0 w 1765511"/>
              <a:gd name="connsiteY4" fmla="*/ 0 h 655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5511" h="655004">
                <a:moveTo>
                  <a:pt x="0" y="0"/>
                </a:moveTo>
                <a:lnTo>
                  <a:pt x="1765511" y="0"/>
                </a:lnTo>
                <a:lnTo>
                  <a:pt x="1765511" y="655004"/>
                </a:lnTo>
                <a:lnTo>
                  <a:pt x="0" y="65500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2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1120" tIns="71120" rIns="71120" bIns="0" numCol="1" spcCol="1270" anchor="t" anchorCtr="0">
            <a:noAutofit/>
          </a:bodyPr>
          <a:lstStyle/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s-ES" sz="1000" b="1" kern="1200" dirty="0">
              <a:solidFill>
                <a:srgbClr val="0B8FC7"/>
              </a:solidFill>
              <a:latin typeface="Barlow" panose="00000500000000000000" pitchFamily="2" charset="0"/>
            </a:endParaRPr>
          </a:p>
        </p:txBody>
      </p:sp>
      <p:sp>
        <p:nvSpPr>
          <p:cNvPr id="58" name="Forma libre: forma 57">
            <a:extLst>
              <a:ext uri="{FF2B5EF4-FFF2-40B4-BE49-F238E27FC236}">
                <a16:creationId xmlns:a16="http://schemas.microsoft.com/office/drawing/2014/main" id="{718EE8AB-E9C6-9E02-4F0D-8E4D59B3DF63}"/>
              </a:ext>
            </a:extLst>
          </p:cNvPr>
          <p:cNvSpPr/>
          <p:nvPr/>
        </p:nvSpPr>
        <p:spPr>
          <a:xfrm>
            <a:off x="2606987" y="3806513"/>
            <a:ext cx="1809417" cy="655004"/>
          </a:xfrm>
          <a:custGeom>
            <a:avLst/>
            <a:gdLst>
              <a:gd name="connsiteX0" fmla="*/ 0 w 1765511"/>
              <a:gd name="connsiteY0" fmla="*/ 0 h 655004"/>
              <a:gd name="connsiteX1" fmla="*/ 1765511 w 1765511"/>
              <a:gd name="connsiteY1" fmla="*/ 0 h 655004"/>
              <a:gd name="connsiteX2" fmla="*/ 1765511 w 1765511"/>
              <a:gd name="connsiteY2" fmla="*/ 655004 h 655004"/>
              <a:gd name="connsiteX3" fmla="*/ 0 w 1765511"/>
              <a:gd name="connsiteY3" fmla="*/ 655004 h 655004"/>
              <a:gd name="connsiteX4" fmla="*/ 0 w 1765511"/>
              <a:gd name="connsiteY4" fmla="*/ 0 h 655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5511" h="655004">
                <a:moveTo>
                  <a:pt x="0" y="0"/>
                </a:moveTo>
                <a:lnTo>
                  <a:pt x="1765511" y="0"/>
                </a:lnTo>
                <a:lnTo>
                  <a:pt x="1765511" y="655004"/>
                </a:lnTo>
                <a:lnTo>
                  <a:pt x="0" y="65500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2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1120" tIns="71120" rIns="71120" bIns="0" numCol="1" spcCol="1270" anchor="t" anchorCtr="0">
            <a:noAutofit/>
          </a:bodyPr>
          <a:lstStyle/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000" b="1" kern="1200" dirty="0">
                <a:solidFill>
                  <a:srgbClr val="0B8FC7"/>
                </a:solidFill>
                <a:latin typeface="Barlow" panose="00000500000000000000" pitchFamily="2" charset="0"/>
              </a:rPr>
              <a:t>Soberanía alimentaria en España</a:t>
            </a:r>
          </a:p>
        </p:txBody>
      </p:sp>
      <p:sp>
        <p:nvSpPr>
          <p:cNvPr id="3" name="33 Menos">
            <a:extLst>
              <a:ext uri="{FF2B5EF4-FFF2-40B4-BE49-F238E27FC236}">
                <a16:creationId xmlns:a16="http://schemas.microsoft.com/office/drawing/2014/main" id="{D636F3E6-192D-F4B2-26FB-48E260688A40}"/>
              </a:ext>
            </a:extLst>
          </p:cNvPr>
          <p:cNvSpPr/>
          <p:nvPr/>
        </p:nvSpPr>
        <p:spPr>
          <a:xfrm>
            <a:off x="-1260649" y="567844"/>
            <a:ext cx="11603793" cy="217409"/>
          </a:xfrm>
          <a:prstGeom prst="mathMinus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3 Título">
            <a:extLst>
              <a:ext uri="{FF2B5EF4-FFF2-40B4-BE49-F238E27FC236}">
                <a16:creationId xmlns:a16="http://schemas.microsoft.com/office/drawing/2014/main" id="{EDF83B05-F9C8-AC9F-3330-568FCAF3DADC}"/>
              </a:ext>
            </a:extLst>
          </p:cNvPr>
          <p:cNvSpPr txBox="1">
            <a:spLocks/>
          </p:cNvSpPr>
          <p:nvPr/>
        </p:nvSpPr>
        <p:spPr>
          <a:xfrm>
            <a:off x="310453" y="111125"/>
            <a:ext cx="8229600" cy="85725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800" dirty="0">
                <a:solidFill>
                  <a:schemeClr val="accent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Misiones 2026</a:t>
            </a:r>
            <a:endParaRPr lang="es-ES" sz="14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1026" name="Picture 2" descr="La eficiencia energética impulsa el sistema energético">
            <a:extLst>
              <a:ext uri="{FF2B5EF4-FFF2-40B4-BE49-F238E27FC236}">
                <a16:creationId xmlns:a16="http://schemas.microsoft.com/office/drawing/2014/main" id="{A7480E01-B1BF-F683-ED41-057021BCFF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4832" y="878992"/>
            <a:ext cx="1774832" cy="1092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CB0CDFE-CB1C-2E6F-68FE-D56AD30B72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7421" y="904521"/>
            <a:ext cx="2122556" cy="106462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014315A-9AD8-2194-8931-3C326F6AA7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3998" y="878992"/>
            <a:ext cx="1721946" cy="116137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3F91A7E-8317-AC6C-1BAA-4CF0ABEBD3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007" y="2568420"/>
            <a:ext cx="1886490" cy="1273688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3FB8CE92-2FF8-C84D-266E-3477871D85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4200" y="2639551"/>
            <a:ext cx="2066107" cy="1160889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F4B2E030-2A23-82A4-C140-D0D1BBA4A0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6533" y="2586833"/>
            <a:ext cx="1886490" cy="1228255"/>
          </a:xfrm>
          <a:prstGeom prst="rect">
            <a:avLst/>
          </a:prstGeom>
        </p:spPr>
      </p:pic>
      <p:pic>
        <p:nvPicPr>
          <p:cNvPr id="4" name="Picture 12" descr="Fotos gratis : ala, volador, vehículo, aviación, vuelo, Estados Unidos,  Armada, gato, combatiente, defensa, fuerza Aerea, avion a reacción, avión  de combate, aeronave militar, Jet militar, F 14, Atmósfera de tierra,  Mcdonnell">
            <a:extLst>
              <a:ext uri="{FF2B5EF4-FFF2-40B4-BE49-F238E27FC236}">
                <a16:creationId xmlns:a16="http://schemas.microsoft.com/office/drawing/2014/main" id="{ADD70840-09A4-1811-96C4-EF5BD29840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17505" y="844699"/>
            <a:ext cx="1721946" cy="1229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53263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D2BF8-7E83-55E9-CDE7-2DFA31EDE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6">
            <a:extLst>
              <a:ext uri="{FF2B5EF4-FFF2-40B4-BE49-F238E27FC236}">
                <a16:creationId xmlns:a16="http://schemas.microsoft.com/office/drawing/2014/main" id="{AAA10BFB-5F5B-995E-66DB-790BD445DF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771" y="123321"/>
            <a:ext cx="8526177" cy="5078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s-ES"/>
            </a:defPPr>
            <a:lvl1pPr algn="ctr">
              <a:defRPr sz="2400" b="1">
                <a:solidFill>
                  <a:srgbClr val="2F6EBB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latin typeface="Arial" charset="0"/>
                <a:cs typeface="Arial" charset="0"/>
              </a:defRPr>
            </a:lvl2pPr>
            <a:lvl3pPr marL="1143000" indent="-228600">
              <a:defRPr>
                <a:latin typeface="Arial" charset="0"/>
                <a:cs typeface="Arial" charset="0"/>
              </a:defRPr>
            </a:lvl3pPr>
            <a:lvl4pPr marL="1600200" indent="-228600">
              <a:defRPr>
                <a:latin typeface="Arial" charset="0"/>
                <a:cs typeface="Arial" charset="0"/>
              </a:defRPr>
            </a:lvl4pPr>
            <a:lvl5pPr marL="2057400" indent="-228600">
              <a:defRPr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9pPr>
          </a:lstStyle>
          <a:p>
            <a:r>
              <a:rPr lang="es-ES_tradnl" sz="2700" dirty="0">
                <a:solidFill>
                  <a:srgbClr val="0B8FC7"/>
                </a:solidFill>
                <a:latin typeface="Barlow" panose="00000500000000000000" pitchFamily="2" charset="0"/>
                <a:ea typeface="+mj-ea"/>
                <a:cs typeface="Calibri" panose="020F0502020204030204" pitchFamily="34" charset="0"/>
              </a:rPr>
              <a:t>Prioridades Temáticas 2026 (Anexo I)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F98A167-596D-4622-5F22-2BFF099856BC}"/>
              </a:ext>
            </a:extLst>
          </p:cNvPr>
          <p:cNvSpPr txBox="1"/>
          <p:nvPr/>
        </p:nvSpPr>
        <p:spPr>
          <a:xfrm>
            <a:off x="275771" y="1527271"/>
            <a:ext cx="5136122" cy="2846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171450" indent="-171450">
              <a:spcBef>
                <a:spcPts val="600"/>
              </a:spcBef>
              <a:buClr>
                <a:srgbClr val="0B8FC7"/>
              </a:buClr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Barlow" panose="00000500000000000000" pitchFamily="2" charset="0"/>
              </a:defRPr>
            </a:lvl1pPr>
          </a:lstStyle>
          <a:p>
            <a:r>
              <a:rPr lang="es-ES" sz="1400" dirty="0"/>
              <a:t>Contramedidas médicas frente a crisis NRBQ.</a:t>
            </a:r>
          </a:p>
          <a:p>
            <a:r>
              <a:rPr lang="es-ES" sz="1400" dirty="0"/>
              <a:t>Tecnologías avanzadas para la mejora del comportamiento en vuelo y prestaciones de sistemas autopropulsados subsónicos.</a:t>
            </a:r>
          </a:p>
          <a:p>
            <a:r>
              <a:rPr lang="es-ES" sz="1400" dirty="0"/>
              <a:t>Soluciones PNT y de comunicaciones robustas para entornos disputados y condiciones restrictivas.</a:t>
            </a:r>
          </a:p>
          <a:p>
            <a:r>
              <a:rPr lang="es-ES" sz="1400" dirty="0"/>
              <a:t>Arquitecturas y tecnologías habilitadoras de una nube táctica de combate en defensa.</a:t>
            </a:r>
          </a:p>
          <a:p>
            <a:r>
              <a:rPr lang="es-ES" sz="1400" dirty="0"/>
              <a:t>Aplicaciones innovadoras de tecnologías láser en defensa.</a:t>
            </a:r>
          </a:p>
          <a:p>
            <a:r>
              <a:rPr lang="es-ES" sz="1400" dirty="0"/>
              <a:t>Sistemas de propulsión de alta densidad energética y baja </a:t>
            </a:r>
            <a:r>
              <a:rPr lang="es-ES" sz="1400" dirty="0" err="1"/>
              <a:t>observabilidad</a:t>
            </a:r>
            <a:r>
              <a:rPr lang="es-ES" sz="1400" dirty="0"/>
              <a:t> para </a:t>
            </a:r>
            <a:r>
              <a:rPr lang="es-ES" sz="1400" dirty="0" err="1"/>
              <a:t>UAs</a:t>
            </a:r>
            <a:r>
              <a:rPr lang="es-ES" sz="1400" dirty="0"/>
              <a:t> de autonomía extendida.</a:t>
            </a:r>
          </a:p>
        </p:txBody>
      </p:sp>
      <p:sp>
        <p:nvSpPr>
          <p:cNvPr id="4" name="Text Box 16">
            <a:extLst>
              <a:ext uri="{FF2B5EF4-FFF2-40B4-BE49-F238E27FC236}">
                <a16:creationId xmlns:a16="http://schemas.microsoft.com/office/drawing/2014/main" id="{97A4784D-3B7E-3A9F-26C2-14B1C82879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1" y="739049"/>
            <a:ext cx="822474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s-ES"/>
            </a:defPPr>
            <a:lvl1pPr>
              <a:defRPr b="1">
                <a:solidFill>
                  <a:srgbClr val="0B8FC7"/>
                </a:solidFill>
                <a:latin typeface="Barlow" panose="00000500000000000000" pitchFamily="2" charset="0"/>
                <a:ea typeface="+mj-ea"/>
                <a:cs typeface="Calibri" panose="020F0502020204030204" pitchFamily="34" charset="0"/>
              </a:defRPr>
            </a:lvl1pPr>
            <a:lvl2pPr marL="742950" indent="-285750">
              <a:defRPr>
                <a:latin typeface="Arial" charset="0"/>
                <a:cs typeface="Arial" charset="0"/>
              </a:defRPr>
            </a:lvl2pPr>
            <a:lvl3pPr marL="1143000" indent="-228600">
              <a:defRPr>
                <a:latin typeface="Arial" charset="0"/>
                <a:cs typeface="Arial" charset="0"/>
              </a:defRPr>
            </a:lvl3pPr>
            <a:lvl4pPr marL="1600200" indent="-228600">
              <a:defRPr>
                <a:latin typeface="Arial" charset="0"/>
                <a:cs typeface="Arial" charset="0"/>
              </a:defRPr>
            </a:lvl4pPr>
            <a:lvl5pPr marL="2057400" indent="-228600">
              <a:defRPr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9pPr>
          </a:lstStyle>
          <a:p>
            <a:r>
              <a:rPr lang="es-ES" dirty="0"/>
              <a:t>Nuevas capacidades para avanzar en la autonomía estratégica en seguridad y defensa</a:t>
            </a:r>
          </a:p>
        </p:txBody>
      </p:sp>
      <p:pic>
        <p:nvPicPr>
          <p:cNvPr id="6" name="Picture 12" descr="Fotos gratis : ala, volador, vehículo, aviación, vuelo, Estados Unidos,  Armada, gato, combatiente, defensa, fuerza Aerea, avion a reacción, avión  de combate, aeronave militar, Jet militar, F 14, Atmósfera de tierra,  Mcdonnell">
            <a:extLst>
              <a:ext uri="{FF2B5EF4-FFF2-40B4-BE49-F238E27FC236}">
                <a16:creationId xmlns:a16="http://schemas.microsoft.com/office/drawing/2014/main" id="{4DBA3A0B-F293-7D9F-0EC1-8141FE285B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4134" y="1683042"/>
            <a:ext cx="2814679" cy="2010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33 Menos">
            <a:extLst>
              <a:ext uri="{FF2B5EF4-FFF2-40B4-BE49-F238E27FC236}">
                <a16:creationId xmlns:a16="http://schemas.microsoft.com/office/drawing/2014/main" id="{CD16EE9C-70CD-385E-7395-ECBBA06B1135}"/>
              </a:ext>
            </a:extLst>
          </p:cNvPr>
          <p:cNvSpPr/>
          <p:nvPr/>
        </p:nvSpPr>
        <p:spPr>
          <a:xfrm>
            <a:off x="-1260649" y="567844"/>
            <a:ext cx="11603793" cy="217409"/>
          </a:xfrm>
          <a:prstGeom prst="mathMinus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28707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8D0C9-9297-1ED6-FFAA-4CD5414B3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CCC09358-0064-686A-1ECA-4BF402B664C0}"/>
              </a:ext>
            </a:extLst>
          </p:cNvPr>
          <p:cNvSpPr txBox="1"/>
          <p:nvPr/>
        </p:nvSpPr>
        <p:spPr>
          <a:xfrm>
            <a:off x="929494" y="1238157"/>
            <a:ext cx="8073868" cy="2200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Clr>
                <a:srgbClr val="0B8FC7"/>
              </a:buClr>
            </a:pPr>
            <a:r>
              <a:rPr lang="es-ES" sz="1400" b="1" dirty="0">
                <a:solidFill>
                  <a:srgbClr val="0B8FC7"/>
                </a:solidFill>
                <a:latin typeface="Barlow" panose="00000500000000000000" pitchFamily="2" charset="0"/>
              </a:rPr>
              <a:t>Beneficiarios:</a:t>
            </a:r>
          </a:p>
          <a:p>
            <a:pPr lvl="1"/>
            <a:r>
              <a:rPr lang="es-ES" sz="1400" b="1" dirty="0">
                <a:solidFill>
                  <a:srgbClr val="0B8FC7"/>
                </a:solidFill>
                <a:latin typeface="Barlow" panose="00000500000000000000" pitchFamily="2" charset="0"/>
              </a:rPr>
              <a:t>Centros tecnológicos</a:t>
            </a:r>
            <a:r>
              <a:rPr lang="es-ES" sz="1400" dirty="0">
                <a:latin typeface="Barlow" panose="00000500000000000000" pitchFamily="2" charset="0"/>
              </a:rPr>
              <a:t>: 4 a 7 centros tecnológicos </a:t>
            </a:r>
          </a:p>
          <a:p>
            <a:pPr>
              <a:spcBef>
                <a:spcPts val="600"/>
              </a:spcBef>
              <a:buClr>
                <a:srgbClr val="0B8FC7"/>
              </a:buClr>
            </a:pPr>
            <a:r>
              <a:rPr lang="es-ES" sz="1400" b="1" dirty="0">
                <a:solidFill>
                  <a:srgbClr val="0B8FC7"/>
                </a:solidFill>
                <a:latin typeface="Barlow" panose="00000500000000000000" pitchFamily="2" charset="0"/>
              </a:rPr>
              <a:t>Presupuesto </a:t>
            </a:r>
            <a:r>
              <a:rPr lang="es-ES" sz="1400" dirty="0">
                <a:latin typeface="Barlow" panose="00000500000000000000" pitchFamily="2" charset="0"/>
              </a:rPr>
              <a:t>de la convocatoria CDTI:</a:t>
            </a:r>
            <a:r>
              <a:rPr lang="es-ES" sz="1400" b="1" dirty="0">
                <a:solidFill>
                  <a:srgbClr val="0B8FC7"/>
                </a:solidFill>
                <a:latin typeface="Barlow" panose="00000500000000000000" pitchFamily="2" charset="0"/>
              </a:rPr>
              <a:t> 20M€, Presupuesto 2-5M€</a:t>
            </a:r>
          </a:p>
          <a:p>
            <a:pPr>
              <a:spcBef>
                <a:spcPts val="600"/>
              </a:spcBef>
              <a:buClr>
                <a:srgbClr val="0B8FC7"/>
              </a:buClr>
            </a:pPr>
            <a:r>
              <a:rPr lang="es-ES" sz="1400" b="1" dirty="0">
                <a:solidFill>
                  <a:srgbClr val="0B8FC7"/>
                </a:solidFill>
                <a:latin typeface="Barlow" panose="00000500000000000000" pitchFamily="2" charset="0"/>
              </a:rPr>
              <a:t>Características de la ayuda </a:t>
            </a:r>
            <a:r>
              <a:rPr lang="es-ES" sz="1400" dirty="0">
                <a:latin typeface="Barlow" panose="00000500000000000000" pitchFamily="2" charset="0"/>
              </a:rPr>
              <a:t>Subvención al 100%</a:t>
            </a:r>
          </a:p>
          <a:p>
            <a:pPr>
              <a:spcBef>
                <a:spcPts val="600"/>
              </a:spcBef>
              <a:buClr>
                <a:srgbClr val="0B8FC7"/>
              </a:buClr>
            </a:pPr>
            <a:endParaRPr lang="es-ES" sz="1400" dirty="0">
              <a:latin typeface="Barlow" panose="00000500000000000000" pitchFamily="2" charset="0"/>
            </a:endParaRPr>
          </a:p>
          <a:p>
            <a:pPr>
              <a:spcBef>
                <a:spcPts val="600"/>
              </a:spcBef>
              <a:buClr>
                <a:srgbClr val="0B8FC7"/>
              </a:buClr>
            </a:pPr>
            <a:endParaRPr lang="es-ES" sz="1400" dirty="0">
              <a:latin typeface="Barlow" panose="00000500000000000000" pitchFamily="2" charset="0"/>
            </a:endParaRPr>
          </a:p>
          <a:p>
            <a:pPr>
              <a:spcBef>
                <a:spcPts val="600"/>
              </a:spcBef>
              <a:buClr>
                <a:srgbClr val="0B8FC7"/>
              </a:buClr>
            </a:pPr>
            <a:r>
              <a:rPr lang="es-ES" sz="1400" b="1" dirty="0">
                <a:solidFill>
                  <a:srgbClr val="0B8FC7"/>
                </a:solidFill>
                <a:latin typeface="Barlow" panose="00000500000000000000" pitchFamily="2" charset="0"/>
              </a:rPr>
              <a:t>Texto de la convocatoria </a:t>
            </a:r>
          </a:p>
          <a:p>
            <a:pPr lvl="1"/>
            <a:r>
              <a:rPr lang="es-ES" sz="1400" kern="0" dirty="0">
                <a:solidFill>
                  <a:schemeClr val="tx1">
                    <a:alpha val="95000"/>
                  </a:schemeClr>
                </a:solidFill>
                <a:latin typeface="Barlow" panose="00000500000000000000" pitchFamily="2" charset="0"/>
                <a:cs typeface="Segoe UI" panose="020B0502040204020203" pitchFamily="34" charset="0"/>
              </a:rPr>
              <a:t>Web del CDTI: </a:t>
            </a:r>
            <a:r>
              <a:rPr lang="es-ES" sz="1400" kern="0" dirty="0">
                <a:solidFill>
                  <a:schemeClr val="tx1">
                    <a:alpha val="95000"/>
                  </a:schemeClr>
                </a:solidFill>
                <a:latin typeface="Barlow" panose="00000500000000000000" pitchFamily="2" charset="0"/>
                <a:cs typeface="Segoe UI" panose="020B0502040204020203" pitchFamily="34" charset="0"/>
                <a:hlinkClick r:id="rId3"/>
              </a:rPr>
              <a:t>https://www.cdti.es/ayudas/ayudas-cervera-para-centros-tecnologicos-2026</a:t>
            </a:r>
            <a:r>
              <a:rPr lang="es-ES" sz="1400" kern="0" dirty="0">
                <a:solidFill>
                  <a:schemeClr val="tx1">
                    <a:alpha val="95000"/>
                  </a:schemeClr>
                </a:solidFill>
                <a:latin typeface="Barlow" panose="00000500000000000000" pitchFamily="2" charset="0"/>
                <a:cs typeface="Segoe UI" panose="020B0502040204020203" pitchFamily="34" charset="0"/>
              </a:rPr>
              <a:t> </a:t>
            </a:r>
            <a:endParaRPr lang="es-ES" sz="1400" kern="0" dirty="0">
              <a:solidFill>
                <a:srgbClr val="0B8FC7">
                  <a:alpha val="95000"/>
                </a:srgbClr>
              </a:solidFill>
              <a:latin typeface="Barlow" panose="00000500000000000000" pitchFamily="2" charset="0"/>
              <a:cs typeface="Segoe UI" panose="020B0502040204020203" pitchFamily="34" charset="0"/>
            </a:endParaRPr>
          </a:p>
        </p:txBody>
      </p:sp>
      <p:pic>
        <p:nvPicPr>
          <p:cNvPr id="34" name="Gráfico 33" descr="Usuario contorno">
            <a:extLst>
              <a:ext uri="{FF2B5EF4-FFF2-40B4-BE49-F238E27FC236}">
                <a16:creationId xmlns:a16="http://schemas.microsoft.com/office/drawing/2014/main" id="{62D142D6-3B3D-69BF-9956-7A18A7AC35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3017" y="1029509"/>
            <a:ext cx="334650" cy="334650"/>
          </a:xfrm>
          <a:prstGeom prst="rect">
            <a:avLst/>
          </a:prstGeom>
        </p:spPr>
      </p:pic>
      <p:pic>
        <p:nvPicPr>
          <p:cNvPr id="39" name="Gráfico 38" descr="Monedas contorno">
            <a:extLst>
              <a:ext uri="{FF2B5EF4-FFF2-40B4-BE49-F238E27FC236}">
                <a16:creationId xmlns:a16="http://schemas.microsoft.com/office/drawing/2014/main" id="{83959031-00A7-6A14-4363-3955063328C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8740" y="1651760"/>
            <a:ext cx="334651" cy="334651"/>
          </a:xfrm>
          <a:prstGeom prst="rect">
            <a:avLst/>
          </a:prstGeom>
        </p:spPr>
      </p:pic>
      <p:pic>
        <p:nvPicPr>
          <p:cNvPr id="43" name="Gráfico 42" descr="Red social contorno">
            <a:extLst>
              <a:ext uri="{FF2B5EF4-FFF2-40B4-BE49-F238E27FC236}">
                <a16:creationId xmlns:a16="http://schemas.microsoft.com/office/drawing/2014/main" id="{05BE1FE6-D849-96A1-3B4B-A7CFFEF8F98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4844" y="2669793"/>
            <a:ext cx="334650" cy="334650"/>
          </a:xfrm>
          <a:prstGeom prst="rect">
            <a:avLst/>
          </a:prstGeom>
        </p:spPr>
      </p:pic>
      <p:sp>
        <p:nvSpPr>
          <p:cNvPr id="3" name="2 CuadroTexto">
            <a:extLst>
              <a:ext uri="{FF2B5EF4-FFF2-40B4-BE49-F238E27FC236}">
                <a16:creationId xmlns:a16="http://schemas.microsoft.com/office/drawing/2014/main" id="{C63B9327-25C7-A8CA-17D5-0136B230A1FB}"/>
              </a:ext>
            </a:extLst>
          </p:cNvPr>
          <p:cNvSpPr txBox="1"/>
          <p:nvPr/>
        </p:nvSpPr>
        <p:spPr>
          <a:xfrm>
            <a:off x="1818358" y="756266"/>
            <a:ext cx="5858535" cy="307777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ln w="0">
                  <a:noFill/>
                </a:ln>
                <a:solidFill>
                  <a:srgbClr val="F0F5FA"/>
                </a:solidFill>
                <a:highlight>
                  <a:srgbClr val="FF0000"/>
                </a:highlight>
                <a:latin typeface="Barlow" panose="00000500000000000000" pitchFamily="2" charset="0"/>
                <a:cs typeface="Aharoni" panose="02010803020104030203" pitchFamily="2" charset="-79"/>
              </a:rPr>
              <a:t>Plazo de presentación: 11 de junio – 10 de  julio de 2026 a las 12:00</a:t>
            </a:r>
          </a:p>
        </p:txBody>
      </p:sp>
      <p:pic>
        <p:nvPicPr>
          <p:cNvPr id="4" name="Gráfico 3" descr="Calendario giratorio con relleno sólido">
            <a:extLst>
              <a:ext uri="{FF2B5EF4-FFF2-40B4-BE49-F238E27FC236}">
                <a16:creationId xmlns:a16="http://schemas.microsoft.com/office/drawing/2014/main" id="{14295445-CE5F-AD26-7BEA-15B98E9C6AB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546980" y="747627"/>
            <a:ext cx="325054" cy="325054"/>
          </a:xfrm>
          <a:prstGeom prst="rect">
            <a:avLst/>
          </a:prstGeom>
        </p:spPr>
      </p:pic>
      <p:sp>
        <p:nvSpPr>
          <p:cNvPr id="2" name="33 Menos">
            <a:extLst>
              <a:ext uri="{FF2B5EF4-FFF2-40B4-BE49-F238E27FC236}">
                <a16:creationId xmlns:a16="http://schemas.microsoft.com/office/drawing/2014/main" id="{812654FE-A0CF-068E-2EA7-9D9D6A84CE48}"/>
              </a:ext>
            </a:extLst>
          </p:cNvPr>
          <p:cNvSpPr/>
          <p:nvPr/>
        </p:nvSpPr>
        <p:spPr>
          <a:xfrm>
            <a:off x="-1260649" y="567844"/>
            <a:ext cx="11603793" cy="217409"/>
          </a:xfrm>
          <a:prstGeom prst="mathMinus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3 Título">
            <a:extLst>
              <a:ext uri="{FF2B5EF4-FFF2-40B4-BE49-F238E27FC236}">
                <a16:creationId xmlns:a16="http://schemas.microsoft.com/office/drawing/2014/main" id="{5CC6F1DA-A4A1-6898-916F-536900DD3620}"/>
              </a:ext>
            </a:extLst>
          </p:cNvPr>
          <p:cNvSpPr txBox="1">
            <a:spLocks/>
          </p:cNvSpPr>
          <p:nvPr/>
        </p:nvSpPr>
        <p:spPr>
          <a:xfrm>
            <a:off x="234763" y="106179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ctr">
              <a:spcBef>
                <a:spcPct val="0"/>
              </a:spcBef>
              <a:buNone/>
              <a:defRPr sz="2800" b="1">
                <a:solidFill>
                  <a:schemeClr val="tx2"/>
                </a:solidFill>
              </a:defRPr>
            </a:lvl1pPr>
          </a:lstStyle>
          <a:p>
            <a:pPr algn="l"/>
            <a:r>
              <a:rPr lang="es-ES_tradnl" sz="2400" dirty="0">
                <a:solidFill>
                  <a:srgbClr val="0070C0"/>
                </a:solidFill>
              </a:rPr>
              <a:t>Cervera Centros Tecnológicos</a:t>
            </a:r>
          </a:p>
        </p:txBody>
      </p:sp>
      <p:sp>
        <p:nvSpPr>
          <p:cNvPr id="20" name="Flecha: a la derecha 19">
            <a:extLst>
              <a:ext uri="{FF2B5EF4-FFF2-40B4-BE49-F238E27FC236}">
                <a16:creationId xmlns:a16="http://schemas.microsoft.com/office/drawing/2014/main" id="{737D5ED4-4AA6-513E-38DC-8EF21B8B8072}"/>
              </a:ext>
            </a:extLst>
          </p:cNvPr>
          <p:cNvSpPr/>
          <p:nvPr/>
        </p:nvSpPr>
        <p:spPr>
          <a:xfrm>
            <a:off x="459646" y="3291693"/>
            <a:ext cx="7816662" cy="613650"/>
          </a:xfrm>
          <a:prstGeom prst="rightArrow">
            <a:avLst/>
          </a:prstGeom>
          <a:gradFill flip="none" rotWithShape="1">
            <a:gsLst>
              <a:gs pos="28276">
                <a:srgbClr val="0B8FC7"/>
              </a:gs>
              <a:gs pos="38000">
                <a:srgbClr val="0B8FC7"/>
              </a:gs>
              <a:gs pos="66000">
                <a:srgbClr val="FF0000"/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B9160FA-E516-E60E-05CA-8A9010F2BB2F}"/>
              </a:ext>
            </a:extLst>
          </p:cNvPr>
          <p:cNvSpPr txBox="1"/>
          <p:nvPr/>
        </p:nvSpPr>
        <p:spPr>
          <a:xfrm>
            <a:off x="46971" y="3775418"/>
            <a:ext cx="86860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s-ES" sz="1200" kern="0" dirty="0">
                <a:solidFill>
                  <a:schemeClr val="tx1">
                    <a:alpha val="95000"/>
                  </a:schemeClr>
                </a:solidFill>
                <a:latin typeface="Barlow" panose="00000500000000000000" pitchFamily="2" charset="0"/>
                <a:cs typeface="Segoe UI" panose="020B0502040204020203" pitchFamily="34" charset="0"/>
              </a:rPr>
              <a:t>*podrá ser incrementado con una cuantía adicional de hasta </a:t>
            </a:r>
            <a:r>
              <a:rPr lang="es-ES" sz="1200" b="1" kern="0" dirty="0">
                <a:solidFill>
                  <a:srgbClr val="FF0000">
                    <a:alpha val="95000"/>
                  </a:srgbClr>
                </a:solidFill>
                <a:latin typeface="Barlow" panose="00000500000000000000" pitchFamily="2" charset="0"/>
                <a:cs typeface="Segoe UI" panose="020B0502040204020203" pitchFamily="34" charset="0"/>
              </a:rPr>
              <a:t>50 M€ </a:t>
            </a:r>
            <a:r>
              <a:rPr lang="es-ES" sz="1200" kern="0" dirty="0">
                <a:solidFill>
                  <a:schemeClr val="tx1">
                    <a:alpha val="95000"/>
                  </a:schemeClr>
                </a:solidFill>
                <a:latin typeface="Barlow" panose="00000500000000000000" pitchFamily="2" charset="0"/>
                <a:cs typeface="Segoe UI" panose="020B0502040204020203" pitchFamily="34" charset="0"/>
              </a:rPr>
              <a:t>cuando, como consecuencia de la concurrencia de alguna de las circunstancias previstas en el artículo 58.2.a) del Real Decreto 887/2006, de 21 de julio</a:t>
            </a:r>
          </a:p>
        </p:txBody>
      </p:sp>
    </p:spTree>
    <p:extLst>
      <p:ext uri="{BB962C8B-B14F-4D97-AF65-F5344CB8AC3E}">
        <p14:creationId xmlns:p14="http://schemas.microsoft.com/office/powerpoint/2010/main" val="12335348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75A48-1187-DE30-CE28-DC607BAE8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830A7035-38EC-4F49-FE72-051FD31CF7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3766" y="1112873"/>
            <a:ext cx="8136467" cy="3335565"/>
          </a:xfrm>
        </p:spPr>
        <p:txBody>
          <a:bodyPr/>
          <a:lstStyle/>
          <a:p>
            <a:pPr algn="just">
              <a:spcAft>
                <a:spcPts val="600"/>
              </a:spcAft>
              <a:buNone/>
            </a:pPr>
            <a:r>
              <a:rPr lang="es-ES" sz="1600" b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Temáticas Defensa 2026</a:t>
            </a:r>
            <a:endParaRPr lang="es-ES" sz="1600" dirty="0">
              <a:solidFill>
                <a:schemeClr val="tx2">
                  <a:lumMod val="60000"/>
                  <a:lumOff val="40000"/>
                </a:schemeClr>
              </a:solidFill>
              <a:latin typeface="Century Gothic" panose="020B0502020202020204" pitchFamily="34" charset="0"/>
            </a:endParaRPr>
          </a:p>
          <a:p>
            <a:pPr marL="0" indent="0" algn="just">
              <a:spcAft>
                <a:spcPts val="600"/>
              </a:spcAft>
              <a:buNone/>
            </a:pPr>
            <a:endParaRPr lang="es-ES_tradnl" sz="1000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marL="0" indent="0" algn="just">
              <a:spcAft>
                <a:spcPts val="600"/>
              </a:spcAft>
              <a:buNone/>
            </a:pPr>
            <a:endParaRPr lang="es-ES_tradnl" sz="1000" dirty="0"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s-ES" sz="1400" dirty="0"/>
              <a:t>Gemelos digitales avanzados para el refuerzo de capacidades de defensa </a:t>
            </a:r>
          </a:p>
          <a:p>
            <a:pPr algn="just">
              <a:spcAft>
                <a:spcPts val="600"/>
              </a:spcAft>
            </a:pPr>
            <a:r>
              <a:rPr lang="es-ES" sz="1400" dirty="0"/>
              <a:t>Sensores cuánticos aplicados a defensa </a:t>
            </a:r>
          </a:p>
          <a:p>
            <a:pPr algn="just">
              <a:spcAft>
                <a:spcPts val="600"/>
              </a:spcAft>
            </a:pPr>
            <a:r>
              <a:rPr lang="es-ES" sz="1400" dirty="0"/>
              <a:t>Tecnologías habilitadoras para vehículos en vuelo hipersónico</a:t>
            </a:r>
          </a:p>
          <a:p>
            <a:pPr algn="just">
              <a:spcAft>
                <a:spcPts val="600"/>
              </a:spcAft>
            </a:pPr>
            <a:r>
              <a:rPr lang="es-ES" sz="1400" dirty="0"/>
              <a:t>Tecnologías para sistemas electromagnéticos cinéticos</a:t>
            </a:r>
          </a:p>
          <a:p>
            <a:pPr algn="just">
              <a:spcAft>
                <a:spcPts val="600"/>
              </a:spcAft>
            </a:pPr>
            <a:r>
              <a:rPr lang="es-ES" sz="1400" dirty="0"/>
              <a:t>Metamateriales y nanomateriales avanzados para aplicaciones en defensa y seguridad</a:t>
            </a:r>
            <a:endParaRPr lang="es-E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s-ES" sz="1400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B0BB20D8-7112-129B-288D-0565186F4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12428" y="4776892"/>
            <a:ext cx="51914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ct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32FADFE-3B8F-471C-ABF0-DBC7717ECBBC}" type="slidenum">
              <a:rPr lang="es-ES" smtClean="0"/>
              <a:pPr/>
              <a:t>12</a:t>
            </a:fld>
            <a:endParaRPr lang="es-ES"/>
          </a:p>
        </p:txBody>
      </p:sp>
      <p:sp>
        <p:nvSpPr>
          <p:cNvPr id="7" name="11 CuadroTexto">
            <a:extLst>
              <a:ext uri="{FF2B5EF4-FFF2-40B4-BE49-F238E27FC236}">
                <a16:creationId xmlns:a16="http://schemas.microsoft.com/office/drawing/2014/main" id="{C0C8B2F4-4A18-77FD-34FC-7042881355AB}"/>
              </a:ext>
            </a:extLst>
          </p:cNvPr>
          <p:cNvSpPr txBox="1"/>
          <p:nvPr/>
        </p:nvSpPr>
        <p:spPr>
          <a:xfrm>
            <a:off x="1190486" y="334597"/>
            <a:ext cx="6763028" cy="552366"/>
          </a:xfrm>
          <a:prstGeom prst="rect">
            <a:avLst/>
          </a:prstGeom>
        </p:spPr>
        <p:txBody>
          <a:bodyPr/>
          <a:lstStyle>
            <a:defPPr>
              <a:defRPr lang="es-ES"/>
            </a:defPPr>
            <a:lvl1pPr algn="ctr">
              <a:spcBef>
                <a:spcPct val="0"/>
              </a:spcBef>
              <a:buNone/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PROGRAMA CERVERA</a:t>
            </a:r>
          </a:p>
        </p:txBody>
      </p:sp>
      <p:sp>
        <p:nvSpPr>
          <p:cNvPr id="4" name="33 Menos">
            <a:extLst>
              <a:ext uri="{FF2B5EF4-FFF2-40B4-BE49-F238E27FC236}">
                <a16:creationId xmlns:a16="http://schemas.microsoft.com/office/drawing/2014/main" id="{22C6F23E-8B70-4841-E6C4-1D0B5FCFBFAF}"/>
              </a:ext>
            </a:extLst>
          </p:cNvPr>
          <p:cNvSpPr/>
          <p:nvPr/>
        </p:nvSpPr>
        <p:spPr>
          <a:xfrm>
            <a:off x="-1320609" y="784419"/>
            <a:ext cx="11603793" cy="217409"/>
          </a:xfrm>
          <a:prstGeom prst="mathMinus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54825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12428" y="4776892"/>
            <a:ext cx="51914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ct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32FADFE-3B8F-471C-ABF0-DBC7717ECBBC}" type="slidenum">
              <a:rPr lang="es-ES" smtClean="0"/>
              <a:pPr/>
              <a:t>13</a:t>
            </a:fld>
            <a:endParaRPr lang="es-ES"/>
          </a:p>
        </p:txBody>
      </p:sp>
      <p:sp>
        <p:nvSpPr>
          <p:cNvPr id="5" name="4 Menos"/>
          <p:cNvSpPr/>
          <p:nvPr/>
        </p:nvSpPr>
        <p:spPr>
          <a:xfrm>
            <a:off x="-1260649" y="567844"/>
            <a:ext cx="11603793" cy="217409"/>
          </a:xfrm>
          <a:prstGeom prst="mathMinus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23640" y="79808"/>
            <a:ext cx="8868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tx2"/>
                </a:solidFill>
              </a:rPr>
              <a:t>PIDI DUAL</a:t>
            </a:r>
          </a:p>
        </p:txBody>
      </p:sp>
      <p:graphicFrame>
        <p:nvGraphicFramePr>
          <p:cNvPr id="2" name="1 Diagrama"/>
          <p:cNvGraphicFramePr/>
          <p:nvPr/>
        </p:nvGraphicFramePr>
        <p:xfrm>
          <a:off x="805543" y="841513"/>
          <a:ext cx="7921013" cy="37326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12 CuadroTexto"/>
          <p:cNvSpPr txBox="1"/>
          <p:nvPr/>
        </p:nvSpPr>
        <p:spPr>
          <a:xfrm>
            <a:off x="4457702" y="1498981"/>
            <a:ext cx="41831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rgbClr val="FF0000"/>
                </a:solidFill>
              </a:rPr>
              <a:t>Subvención neta equivalente min. 18-25%</a:t>
            </a:r>
          </a:p>
          <a:p>
            <a:pPr algn="ctr"/>
            <a:r>
              <a:rPr lang="es-ES" b="1" dirty="0">
                <a:solidFill>
                  <a:srgbClr val="FF0000"/>
                </a:solidFill>
              </a:rPr>
              <a:t>+ informe motivado (20%)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EE032797-462B-4E89-0CF4-08AD3E606961}"/>
              </a:ext>
            </a:extLst>
          </p:cNvPr>
          <p:cNvSpPr/>
          <p:nvPr/>
        </p:nvSpPr>
        <p:spPr>
          <a:xfrm>
            <a:off x="1156771" y="3899971"/>
            <a:ext cx="2269475" cy="73048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DBA1A107-C5D2-7949-ECC9-B3110CAE4B41}"/>
              </a:ext>
            </a:extLst>
          </p:cNvPr>
          <p:cNvSpPr/>
          <p:nvPr/>
        </p:nvSpPr>
        <p:spPr>
          <a:xfrm>
            <a:off x="1232971" y="3265630"/>
            <a:ext cx="2269475" cy="73048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8858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Menos">
            <a:extLst>
              <a:ext uri="{FF2B5EF4-FFF2-40B4-BE49-F238E27FC236}">
                <a16:creationId xmlns:a16="http://schemas.microsoft.com/office/drawing/2014/main" id="{94F3BF1A-F9C4-40A8-60EF-FBFB4B62C984}"/>
              </a:ext>
            </a:extLst>
          </p:cNvPr>
          <p:cNvSpPr/>
          <p:nvPr/>
        </p:nvSpPr>
        <p:spPr>
          <a:xfrm>
            <a:off x="-1260649" y="567844"/>
            <a:ext cx="11603793" cy="217409"/>
          </a:xfrm>
          <a:prstGeom prst="mathMinus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5 CuadroTexto">
            <a:extLst>
              <a:ext uri="{FF2B5EF4-FFF2-40B4-BE49-F238E27FC236}">
                <a16:creationId xmlns:a16="http://schemas.microsoft.com/office/drawing/2014/main" id="{E7719A43-E7D5-3D5D-709C-9C73AD158230}"/>
              </a:ext>
            </a:extLst>
          </p:cNvPr>
          <p:cNvSpPr txBox="1"/>
          <p:nvPr/>
        </p:nvSpPr>
        <p:spPr>
          <a:xfrm>
            <a:off x="23640" y="79808"/>
            <a:ext cx="8868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tx2"/>
                </a:solidFill>
              </a:rPr>
              <a:t>PIDI DUAL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CF7F957-2AE5-751B-5F47-7BF0841F8F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0728" y="1312727"/>
            <a:ext cx="4190935" cy="2518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1">
            <a:extLst>
              <a:ext uri="{FF2B5EF4-FFF2-40B4-BE49-F238E27FC236}">
                <a16:creationId xmlns:a16="http://schemas.microsoft.com/office/drawing/2014/main" id="{3A5B48C8-1635-DEF9-B3E8-3D51C4F06E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2339" y="1277583"/>
            <a:ext cx="4249427" cy="2553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AEBFAE19-487F-1863-D874-52E87B4D55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13A2E5B-FAB9-B8BC-33AC-D8B4849B63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9626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15724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7" name="7 Imagen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14813" y="1881566"/>
            <a:ext cx="2623343" cy="1375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Marcador de texto 9"/>
          <p:cNvSpPr txBox="1">
            <a:spLocks/>
          </p:cNvSpPr>
          <p:nvPr/>
        </p:nvSpPr>
        <p:spPr bwMode="auto">
          <a:xfrm>
            <a:off x="5414813" y="2944451"/>
            <a:ext cx="2498725" cy="31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5" tIns="34289" rIns="68575" bIns="34289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s-ES_tradnl" alt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Red Exterior de CDTI</a:t>
            </a:r>
          </a:p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s-ES_tradnl" altLang="es-ES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  <p:pic>
        <p:nvPicPr>
          <p:cNvPr id="33800" name="Picture 14" descr="Buzones de contacto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5218" y="2739281"/>
            <a:ext cx="2974975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n 9">
            <a:hlinkClick r:id="rId7"/>
            <a:extLst>
              <a:ext uri="{FF2B5EF4-FFF2-40B4-BE49-F238E27FC236}">
                <a16:creationId xmlns:a16="http://schemas.microsoft.com/office/drawing/2014/main" id="{478DA231-71DF-4853-AFE1-1005D7AA652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5505" y="3361683"/>
            <a:ext cx="1728683" cy="862017"/>
          </a:xfrm>
          <a:prstGeom prst="rect">
            <a:avLst/>
          </a:prstGeom>
        </p:spPr>
      </p:pic>
      <p:pic>
        <p:nvPicPr>
          <p:cNvPr id="1026" name="Picture 2" descr="Noticias CDTI">
            <a:hlinkClick r:id="rId9"/>
            <a:extLst>
              <a:ext uri="{FF2B5EF4-FFF2-40B4-BE49-F238E27FC236}">
                <a16:creationId xmlns:a16="http://schemas.microsoft.com/office/drawing/2014/main" id="{8A0D166A-DEBE-4EC9-9E2D-48201D7B8D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560" y="1729131"/>
            <a:ext cx="2899517" cy="613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58B4311-88DE-572C-D1DA-923550A63FC1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638" y="3792691"/>
            <a:ext cx="1658993" cy="105260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870B880-C393-A0A4-F63C-B85FCE4995C2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5077" y="3078587"/>
            <a:ext cx="1995509" cy="1139771"/>
          </a:xfrm>
          <a:prstGeom prst="rect">
            <a:avLst/>
          </a:prstGeom>
        </p:spPr>
      </p:pic>
      <p:sp>
        <p:nvSpPr>
          <p:cNvPr id="2" name="4 Rectángulo">
            <a:extLst>
              <a:ext uri="{FF2B5EF4-FFF2-40B4-BE49-F238E27FC236}">
                <a16:creationId xmlns:a16="http://schemas.microsoft.com/office/drawing/2014/main" id="{C4D57487-252D-B41D-5907-F1AFF9BE82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7763" y="3608844"/>
            <a:ext cx="264734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altLang="es-ES" sz="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altLang="es-ES" sz="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8990F795-8607-B2EF-9462-4E9FB076548A}"/>
              </a:ext>
            </a:extLst>
          </p:cNvPr>
          <p:cNvSpPr/>
          <p:nvPr/>
        </p:nvSpPr>
        <p:spPr>
          <a:xfrm>
            <a:off x="2179178" y="4136164"/>
            <a:ext cx="1914258" cy="846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31A1801-1F0F-EC21-1DE3-99B8AC7B8FF0}"/>
              </a:ext>
            </a:extLst>
          </p:cNvPr>
          <p:cNvSpPr txBox="1"/>
          <p:nvPr/>
        </p:nvSpPr>
        <p:spPr>
          <a:xfrm>
            <a:off x="2232108" y="4323279"/>
            <a:ext cx="18945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GB" altLang="es-ES" sz="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Disclaimer. </a:t>
            </a:r>
            <a:r>
              <a:rPr kumimoji="0" lang="es-ES" altLang="es-E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El contenido de esta presentación es solo para fines informativos. En ninguna circunstancia, el contenido de estas diapositivas puede sustituir la información proporcionada en los documentos  oficiales</a:t>
            </a:r>
            <a:endParaRPr lang="es-ES" sz="60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BE5C777-D7F4-A7E6-20AF-843CCD59C7A8}"/>
              </a:ext>
            </a:extLst>
          </p:cNvPr>
          <p:cNvSpPr txBox="1"/>
          <p:nvPr/>
        </p:nvSpPr>
        <p:spPr>
          <a:xfrm>
            <a:off x="878586" y="622692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latin typeface="Barlow" panose="00000500000000000000" pitchFamily="2" charset="0"/>
                <a:hlinkClick r:id="rId13"/>
              </a:rPr>
              <a:t>dptoGIPD@cdti.es</a:t>
            </a:r>
            <a:endParaRPr lang="es-ES" sz="2800" b="1" dirty="0">
              <a:latin typeface="Barlow" panose="00000500000000000000" pitchFamily="2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7668D2E-2DDA-C36F-FC3E-6F07F1B5CA46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0075" y="412658"/>
            <a:ext cx="2279542" cy="1139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324780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ción CDTI-MRR 2021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ón CDTI- MRR 2021" id="{9D489726-FE09-CB4B-847F-E2D1D941E876}" vid="{49C909E2-88F1-0C41-941C-E5EEC5C8D29B}"/>
    </a:ext>
  </a:extLst>
</a:theme>
</file>

<file path=ppt/theme/theme2.xml><?xml version="1.0" encoding="utf-8"?>
<a:theme xmlns:a="http://schemas.openxmlformats.org/drawingml/2006/main" name="Presentación CDTI - FEDER 2021 16-9-v022021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Presentación CDTI-MRR 2021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ón CDTI- MRR 2021" id="{9D489726-FE09-CB4B-847F-E2D1D941E876}" vid="{49C909E2-88F1-0C41-941C-E5EEC5C8D29B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CDTITipoDocumento xmlns="0ac5acf8-4671-45df-bfb8-50e8ab0af5b3">Plantilla</ICDTITipoDocumento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C787B92E6A36C4A83AD37B196E976C7" ma:contentTypeVersion="1" ma:contentTypeDescription="Crear nuevo documento." ma:contentTypeScope="" ma:versionID="ac495cade020843351edde68c6d1486e">
  <xsd:schema xmlns:xsd="http://www.w3.org/2001/XMLSchema" xmlns:xs="http://www.w3.org/2001/XMLSchema" xmlns:p="http://schemas.microsoft.com/office/2006/metadata/properties" xmlns:ns2="0ac5acf8-4671-45df-bfb8-50e8ab0af5b3" targetNamespace="http://schemas.microsoft.com/office/2006/metadata/properties" ma:root="true" ma:fieldsID="cbb96b6093e53e9ad23063f8206729c0" ns2:_="">
    <xsd:import namespace="0ac5acf8-4671-45df-bfb8-50e8ab0af5b3"/>
    <xsd:element name="properties">
      <xsd:complexType>
        <xsd:sequence>
          <xsd:element name="documentManagement">
            <xsd:complexType>
              <xsd:all>
                <xsd:element ref="ns2:ICDTITipoDocumento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c5acf8-4671-45df-bfb8-50e8ab0af5b3" elementFormDefault="qualified">
    <xsd:import namespace="http://schemas.microsoft.com/office/2006/documentManagement/types"/>
    <xsd:import namespace="http://schemas.microsoft.com/office/infopath/2007/PartnerControls"/>
    <xsd:element name="ICDTITipoDocumento" ma:index="8" nillable="true" ma:displayName="ICDTITipoDocumento" ma:default="Logo" ma:format="Dropdown" ma:internalName="ICDTITipoDocumento">
      <xsd:simpleType>
        <xsd:restriction base="dms:Choice">
          <xsd:enumeration value="Logo"/>
          <xsd:enumeration value="Plantilla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85C239A-84FB-4256-A64C-CD936F4C99D9}">
  <ds:schemaRefs>
    <ds:schemaRef ds:uri="http://schemas.openxmlformats.org/package/2006/metadata/core-properties"/>
    <ds:schemaRef ds:uri="http://purl.org/dc/elements/1.1/"/>
    <ds:schemaRef ds:uri="0ac5acf8-4671-45df-bfb8-50e8ab0af5b3"/>
    <ds:schemaRef ds:uri="http://www.w3.org/XML/1998/namespace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C84DDF6A-CE3B-4BFF-94C5-8EF8B4AF59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ac5acf8-4671-45df-bfb8-50e8ab0af5b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37B0837-3CDA-447B-BB13-7735D32A5ED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4471bc73-f4dd-420e-9d4c-4953fae89132}" enabled="0" method="" siteId="{4471bc73-f4dd-420e-9d4c-4953fae8913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Presentación CDTI-MRR 2021</Template>
  <TotalTime>4070</TotalTime>
  <Words>1195</Words>
  <Application>Microsoft Office PowerPoint</Application>
  <PresentationFormat>Presentación en pantalla (16:9)</PresentationFormat>
  <Paragraphs>161</Paragraphs>
  <Slides>15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15</vt:i4>
      </vt:variant>
    </vt:vector>
  </HeadingPairs>
  <TitlesOfParts>
    <vt:vector size="24" baseType="lpstr">
      <vt:lpstr>apercu</vt:lpstr>
      <vt:lpstr>Arial</vt:lpstr>
      <vt:lpstr>Barlow</vt:lpstr>
      <vt:lpstr>Calibri</vt:lpstr>
      <vt:lpstr>Century Gothic</vt:lpstr>
      <vt:lpstr>Times New Roman</vt:lpstr>
      <vt:lpstr>Presentación CDTI-MRR 2021</vt:lpstr>
      <vt:lpstr>Presentación CDTI - FEDER 2021 16-9-v022021</vt:lpstr>
      <vt:lpstr>1_Presentación CDTI-MRR 2021</vt:lpstr>
      <vt:lpstr>Tecnologías de uso dual en programas de CDTI: Oportunidades en defensa y seguridad</vt:lpstr>
      <vt:lpstr>Financiación I+D+i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 Pilar Gonzalez Gotor</dc:creator>
  <cp:lastModifiedBy>Mauro Peralta Muñoz</cp:lastModifiedBy>
  <cp:revision>124</cp:revision>
  <dcterms:created xsi:type="dcterms:W3CDTF">2021-06-07T15:23:40Z</dcterms:created>
  <dcterms:modified xsi:type="dcterms:W3CDTF">2026-07-08T08:43:57Z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0x0101006C787B92E6A36C4A83AD37B196E976C7</vt:lpwstr>
  </property>
</Properties>
</file>